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9" r:id="rId4"/>
    <p:sldId id="284" r:id="rId5"/>
    <p:sldId id="281" r:id="rId6"/>
    <p:sldId id="282" r:id="rId7"/>
    <p:sldId id="259" r:id="rId8"/>
    <p:sldId id="277" r:id="rId9"/>
    <p:sldId id="261" r:id="rId10"/>
    <p:sldId id="262" r:id="rId11"/>
    <p:sldId id="263" r:id="rId12"/>
    <p:sldId id="265" r:id="rId13"/>
    <p:sldId id="264" r:id="rId14"/>
    <p:sldId id="266" r:id="rId15"/>
    <p:sldId id="268" r:id="rId16"/>
    <p:sldId id="269" r:id="rId17"/>
    <p:sldId id="271" r:id="rId18"/>
    <p:sldId id="267" r:id="rId19"/>
    <p:sldId id="270" r:id="rId20"/>
    <p:sldId id="273" r:id="rId21"/>
    <p:sldId id="274" r:id="rId22"/>
    <p:sldId id="278" r:id="rId23"/>
    <p:sldId id="283" r:id="rId24"/>
    <p:sldId id="28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Tasmania\results%20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JSA\results%20wkshp%203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JSA\results%20wkshp%2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JSA\results%20wkshp%20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JSA\results%20wkshp%20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H:\VUEF_2023\client%20contacts\JSA\results%20wkshp%20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'VUEF ind'!$A$218</c:f>
          <c:strCache>
            <c:ptCount val="1"/>
            <c:pt idx="0">
              <c:v>Total employment, Tasmania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'VUEF ind'!$C$221</c:f>
              <c:strCache>
                <c:ptCount val="1"/>
                <c:pt idx="0">
                  <c:v>Growth rate (VUEF), %, RH Axis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'VUEF ind'!$D$2:$AQ$2</c:f>
              <c:strCache>
                <c:ptCount val="40"/>
                <c:pt idx="0">
                  <c:v>Q2019q3</c:v>
                </c:pt>
                <c:pt idx="1">
                  <c:v>Q2019q4</c:v>
                </c:pt>
                <c:pt idx="2">
                  <c:v>Q2020q1</c:v>
                </c:pt>
                <c:pt idx="3">
                  <c:v>Q2020q2</c:v>
                </c:pt>
                <c:pt idx="4">
                  <c:v>Q2020q3</c:v>
                </c:pt>
                <c:pt idx="5">
                  <c:v>Q2020q4</c:v>
                </c:pt>
                <c:pt idx="6">
                  <c:v>Q2021q1</c:v>
                </c:pt>
                <c:pt idx="7">
                  <c:v>Q2021q2</c:v>
                </c:pt>
                <c:pt idx="8">
                  <c:v>Q2021q3</c:v>
                </c:pt>
                <c:pt idx="9">
                  <c:v>Q2021q4</c:v>
                </c:pt>
                <c:pt idx="10">
                  <c:v>Q2022q1</c:v>
                </c:pt>
                <c:pt idx="11">
                  <c:v>Q2022q2</c:v>
                </c:pt>
                <c:pt idx="12">
                  <c:v>Q2022q3</c:v>
                </c:pt>
                <c:pt idx="13">
                  <c:v>Q2022q4</c:v>
                </c:pt>
                <c:pt idx="14">
                  <c:v>Q2023q1</c:v>
                </c:pt>
                <c:pt idx="15">
                  <c:v>Q2023q2</c:v>
                </c:pt>
                <c:pt idx="16">
                  <c:v>Q2023q3</c:v>
                </c:pt>
                <c:pt idx="17">
                  <c:v>Q2023q4</c:v>
                </c:pt>
                <c:pt idx="18">
                  <c:v>Q2024q1</c:v>
                </c:pt>
                <c:pt idx="19">
                  <c:v>Q2024q2</c:v>
                </c:pt>
                <c:pt idx="20">
                  <c:v>Q2024q3</c:v>
                </c:pt>
                <c:pt idx="21">
                  <c:v>Q2024q4</c:v>
                </c:pt>
                <c:pt idx="22">
                  <c:v>Q2025q1</c:v>
                </c:pt>
                <c:pt idx="23">
                  <c:v>Q2025q2</c:v>
                </c:pt>
                <c:pt idx="24">
                  <c:v>Q2025q3</c:v>
                </c:pt>
                <c:pt idx="25">
                  <c:v>Q2025q4</c:v>
                </c:pt>
                <c:pt idx="26">
                  <c:v>Q2026q1</c:v>
                </c:pt>
                <c:pt idx="27">
                  <c:v>Q2026q2</c:v>
                </c:pt>
                <c:pt idx="28">
                  <c:v>Q2026q3</c:v>
                </c:pt>
                <c:pt idx="29">
                  <c:v>Q2026q4</c:v>
                </c:pt>
                <c:pt idx="30">
                  <c:v>Q2027q1</c:v>
                </c:pt>
                <c:pt idx="31">
                  <c:v>Q2027q2</c:v>
                </c:pt>
                <c:pt idx="32">
                  <c:v>Q2027q3</c:v>
                </c:pt>
                <c:pt idx="33">
                  <c:v>Q2027q4</c:v>
                </c:pt>
                <c:pt idx="34">
                  <c:v>Q2028q1</c:v>
                </c:pt>
                <c:pt idx="35">
                  <c:v>Q2028q2</c:v>
                </c:pt>
                <c:pt idx="36">
                  <c:v>Q2028q3</c:v>
                </c:pt>
                <c:pt idx="37">
                  <c:v>Q2028q4</c:v>
                </c:pt>
                <c:pt idx="38">
                  <c:v>Q2029q1</c:v>
                </c:pt>
                <c:pt idx="39">
                  <c:v>Q2029q2</c:v>
                </c:pt>
              </c:strCache>
            </c:strRef>
          </c:cat>
          <c:val>
            <c:numRef>
              <c:f>'VUEF ind'!$D$221:$AQ$221</c:f>
              <c:numCache>
                <c:formatCode>General</c:formatCode>
                <c:ptCount val="40"/>
                <c:pt idx="1">
                  <c:v>2.8920340849504678</c:v>
                </c:pt>
                <c:pt idx="2">
                  <c:v>2.6262788318357266</c:v>
                </c:pt>
                <c:pt idx="3">
                  <c:v>-7.9808143796643698</c:v>
                </c:pt>
                <c:pt idx="4">
                  <c:v>5.6205161980126928</c:v>
                </c:pt>
                <c:pt idx="5">
                  <c:v>0.5279152506909579</c:v>
                </c:pt>
                <c:pt idx="6">
                  <c:v>3.2660823596314392</c:v>
                </c:pt>
                <c:pt idx="7">
                  <c:v>0.3935836869503273</c:v>
                </c:pt>
                <c:pt idx="8">
                  <c:v>-0.20224417224752322</c:v>
                </c:pt>
                <c:pt idx="9">
                  <c:v>1.3144789589301986</c:v>
                </c:pt>
                <c:pt idx="10">
                  <c:v>2.3663245426339463</c:v>
                </c:pt>
                <c:pt idx="11">
                  <c:v>-0.81973321586965575</c:v>
                </c:pt>
                <c:pt idx="12">
                  <c:v>-1.6601708363429335</c:v>
                </c:pt>
                <c:pt idx="13">
                  <c:v>4.3058328408467128</c:v>
                </c:pt>
                <c:pt idx="14">
                  <c:v>-1.1588372703025485</c:v>
                </c:pt>
                <c:pt idx="15">
                  <c:v>0.91116091965677271</c:v>
                </c:pt>
                <c:pt idx="16">
                  <c:v>-1.9582016848630812</c:v>
                </c:pt>
                <c:pt idx="17">
                  <c:v>1.1896764910258595</c:v>
                </c:pt>
                <c:pt idx="18">
                  <c:v>-0.93581311541891532</c:v>
                </c:pt>
                <c:pt idx="19">
                  <c:v>1.1817963516613128</c:v>
                </c:pt>
                <c:pt idx="20">
                  <c:v>0.31852725391796621</c:v>
                </c:pt>
                <c:pt idx="21">
                  <c:v>0.29825415440414282</c:v>
                </c:pt>
                <c:pt idx="22">
                  <c:v>0.33319060421381774</c:v>
                </c:pt>
                <c:pt idx="23">
                  <c:v>0.31063251458176566</c:v>
                </c:pt>
                <c:pt idx="24">
                  <c:v>0.34556540186114759</c:v>
                </c:pt>
                <c:pt idx="25">
                  <c:v>0.33885342852302269</c:v>
                </c:pt>
                <c:pt idx="26">
                  <c:v>0.36446711919679853</c:v>
                </c:pt>
                <c:pt idx="27">
                  <c:v>0.35165796228189272</c:v>
                </c:pt>
                <c:pt idx="28">
                  <c:v>0.31489683339196439</c:v>
                </c:pt>
                <c:pt idx="29">
                  <c:v>0.31236195771386921</c:v>
                </c:pt>
                <c:pt idx="30">
                  <c:v>0.32427423780845288</c:v>
                </c:pt>
                <c:pt idx="31">
                  <c:v>0.31752747236089007</c:v>
                </c:pt>
                <c:pt idx="32">
                  <c:v>2.2164775978250617E-2</c:v>
                </c:pt>
                <c:pt idx="33">
                  <c:v>6.2090928335090112E-3</c:v>
                </c:pt>
                <c:pt idx="34">
                  <c:v>2.5850962258888721E-2</c:v>
                </c:pt>
                <c:pt idx="35">
                  <c:v>7.3187024339782525E-3</c:v>
                </c:pt>
                <c:pt idx="36">
                  <c:v>0.24815453710387292</c:v>
                </c:pt>
                <c:pt idx="37">
                  <c:v>0.25736701651635219</c:v>
                </c:pt>
                <c:pt idx="38">
                  <c:v>0.33532807185221447</c:v>
                </c:pt>
                <c:pt idx="39">
                  <c:v>0.2516504395287722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65-4978-B87A-1B81B473A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1381936"/>
        <c:axId val="971385264"/>
      </c:barChart>
      <c:lineChart>
        <c:grouping val="standard"/>
        <c:varyColors val="0"/>
        <c:ser>
          <c:idx val="0"/>
          <c:order val="0"/>
          <c:tx>
            <c:strRef>
              <c:f>'VUEF ind'!$C$218</c:f>
              <c:strCache>
                <c:ptCount val="1"/>
                <c:pt idx="0">
                  <c:v>VUEF 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'VUEF ind'!$D$2:$AQ$2</c:f>
              <c:strCache>
                <c:ptCount val="40"/>
                <c:pt idx="0">
                  <c:v>Q2019q3</c:v>
                </c:pt>
                <c:pt idx="1">
                  <c:v>Q2019q4</c:v>
                </c:pt>
                <c:pt idx="2">
                  <c:v>Q2020q1</c:v>
                </c:pt>
                <c:pt idx="3">
                  <c:v>Q2020q2</c:v>
                </c:pt>
                <c:pt idx="4">
                  <c:v>Q2020q3</c:v>
                </c:pt>
                <c:pt idx="5">
                  <c:v>Q2020q4</c:v>
                </c:pt>
                <c:pt idx="6">
                  <c:v>Q2021q1</c:v>
                </c:pt>
                <c:pt idx="7">
                  <c:v>Q2021q2</c:v>
                </c:pt>
                <c:pt idx="8">
                  <c:v>Q2021q3</c:v>
                </c:pt>
                <c:pt idx="9">
                  <c:v>Q2021q4</c:v>
                </c:pt>
                <c:pt idx="10">
                  <c:v>Q2022q1</c:v>
                </c:pt>
                <c:pt idx="11">
                  <c:v>Q2022q2</c:v>
                </c:pt>
                <c:pt idx="12">
                  <c:v>Q2022q3</c:v>
                </c:pt>
                <c:pt idx="13">
                  <c:v>Q2022q4</c:v>
                </c:pt>
                <c:pt idx="14">
                  <c:v>Q2023q1</c:v>
                </c:pt>
                <c:pt idx="15">
                  <c:v>Q2023q2</c:v>
                </c:pt>
                <c:pt idx="16">
                  <c:v>Q2023q3</c:v>
                </c:pt>
                <c:pt idx="17">
                  <c:v>Q2023q4</c:v>
                </c:pt>
                <c:pt idx="18">
                  <c:v>Q2024q1</c:v>
                </c:pt>
                <c:pt idx="19">
                  <c:v>Q2024q2</c:v>
                </c:pt>
                <c:pt idx="20">
                  <c:v>Q2024q3</c:v>
                </c:pt>
                <c:pt idx="21">
                  <c:v>Q2024q4</c:v>
                </c:pt>
                <c:pt idx="22">
                  <c:v>Q2025q1</c:v>
                </c:pt>
                <c:pt idx="23">
                  <c:v>Q2025q2</c:v>
                </c:pt>
                <c:pt idx="24">
                  <c:v>Q2025q3</c:v>
                </c:pt>
                <c:pt idx="25">
                  <c:v>Q2025q4</c:v>
                </c:pt>
                <c:pt idx="26">
                  <c:v>Q2026q1</c:v>
                </c:pt>
                <c:pt idx="27">
                  <c:v>Q2026q2</c:v>
                </c:pt>
                <c:pt idx="28">
                  <c:v>Q2026q3</c:v>
                </c:pt>
                <c:pt idx="29">
                  <c:v>Q2026q4</c:v>
                </c:pt>
                <c:pt idx="30">
                  <c:v>Q2027q1</c:v>
                </c:pt>
                <c:pt idx="31">
                  <c:v>Q2027q2</c:v>
                </c:pt>
                <c:pt idx="32">
                  <c:v>Q2027q3</c:v>
                </c:pt>
                <c:pt idx="33">
                  <c:v>Q2027q4</c:v>
                </c:pt>
                <c:pt idx="34">
                  <c:v>Q2028q1</c:v>
                </c:pt>
                <c:pt idx="35">
                  <c:v>Q2028q2</c:v>
                </c:pt>
                <c:pt idx="36">
                  <c:v>Q2028q3</c:v>
                </c:pt>
                <c:pt idx="37">
                  <c:v>Q2028q4</c:v>
                </c:pt>
                <c:pt idx="38">
                  <c:v>Q2029q1</c:v>
                </c:pt>
                <c:pt idx="39">
                  <c:v>Q2029q2</c:v>
                </c:pt>
              </c:strCache>
            </c:strRef>
          </c:cat>
          <c:val>
            <c:numRef>
              <c:f>'VUEF ind'!$D$218:$AQ$218</c:f>
              <c:numCache>
                <c:formatCode>0</c:formatCode>
                <c:ptCount val="40"/>
                <c:pt idx="0">
                  <c:v>254312.90320100001</c:v>
                </c:pt>
                <c:pt idx="1">
                  <c:v>261667.719044</c:v>
                </c:pt>
                <c:pt idx="2">
                  <c:v>268539.84295899997</c:v>
                </c:pt>
                <c:pt idx="3">
                  <c:v>247108.176557</c:v>
                </c:pt>
                <c:pt idx="4">
                  <c:v>260996.93164699999</c:v>
                </c:pt>
                <c:pt idx="5">
                  <c:v>262374.77425299998</c:v>
                </c:pt>
                <c:pt idx="6">
                  <c:v>270944.150471</c:v>
                </c:pt>
                <c:pt idx="7">
                  <c:v>272010.54244799999</c:v>
                </c:pt>
                <c:pt idx="8">
                  <c:v>271460.41697800002</c:v>
                </c:pt>
                <c:pt idx="9">
                  <c:v>275028.70704100002</c:v>
                </c:pt>
                <c:pt idx="10">
                  <c:v>281536.778835</c:v>
                </c:pt>
                <c:pt idx="11">
                  <c:v>279228.92834400001</c:v>
                </c:pt>
                <c:pt idx="12">
                  <c:v>274593.251109</c:v>
                </c:pt>
                <c:pt idx="13">
                  <c:v>286416.77749399998</c:v>
                </c:pt>
                <c:pt idx="14">
                  <c:v>283097.67312799999</c:v>
                </c:pt>
                <c:pt idx="15">
                  <c:v>285677.14848999999</c:v>
                </c:pt>
                <c:pt idx="16">
                  <c:v>280083.01375500002</c:v>
                </c:pt>
                <c:pt idx="17">
                  <c:v>283415.09552500001</c:v>
                </c:pt>
                <c:pt idx="18">
                  <c:v>280762.85989000002</c:v>
                </c:pt>
                <c:pt idx="19">
                  <c:v>284080.90512499999</c:v>
                </c:pt>
                <c:pt idx="20">
                  <c:v>284985.78023099998</c:v>
                </c:pt>
                <c:pt idx="21">
                  <c:v>285835.76215999998</c:v>
                </c:pt>
                <c:pt idx="22">
                  <c:v>286788.14006300003</c:v>
                </c:pt>
                <c:pt idx="23">
                  <c:v>287678.99727400002</c:v>
                </c:pt>
                <c:pt idx="24">
                  <c:v>288673.11635700002</c:v>
                </c:pt>
                <c:pt idx="25">
                  <c:v>289651.295109</c:v>
                </c:pt>
                <c:pt idx="26">
                  <c:v>290706.97884</c:v>
                </c:pt>
                <c:pt idx="27">
                  <c:v>291729.273078</c:v>
                </c:pt>
                <c:pt idx="28">
                  <c:v>292647.91932099999</c:v>
                </c:pt>
                <c:pt idx="29">
                  <c:v>293562.04009099997</c:v>
                </c:pt>
                <c:pt idx="30">
                  <c:v>294513.98615900002</c:v>
                </c:pt>
                <c:pt idx="31">
                  <c:v>295449.14897500002</c:v>
                </c:pt>
                <c:pt idx="32">
                  <c:v>295514.634617</c:v>
                </c:pt>
                <c:pt idx="33">
                  <c:v>295532.98339499999</c:v>
                </c:pt>
                <c:pt idx="34">
                  <c:v>295609.38151500002</c:v>
                </c:pt>
                <c:pt idx="35">
                  <c:v>295631.01628600003</c:v>
                </c:pt>
                <c:pt idx="36">
                  <c:v>296364.63806600001</c:v>
                </c:pt>
                <c:pt idx="37">
                  <c:v>297127.38289299997</c:v>
                </c:pt>
                <c:pt idx="38">
                  <c:v>298123.73441700003</c:v>
                </c:pt>
                <c:pt idx="39">
                  <c:v>298873.96410500002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65-4978-B87A-1B81B473A8C1}"/>
            </c:ext>
          </c:extLst>
        </c:ser>
        <c:ser>
          <c:idx val="1"/>
          <c:order val="1"/>
          <c:tx>
            <c:strRef>
              <c:f>'VUEF ind'!$C$219</c:f>
              <c:strCache>
                <c:ptCount val="1"/>
                <c:pt idx="0">
                  <c:v>LFS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'VUEF ind'!$D$2:$AQ$2</c:f>
              <c:strCache>
                <c:ptCount val="40"/>
                <c:pt idx="0">
                  <c:v>Q2019q3</c:v>
                </c:pt>
                <c:pt idx="1">
                  <c:v>Q2019q4</c:v>
                </c:pt>
                <c:pt idx="2">
                  <c:v>Q2020q1</c:v>
                </c:pt>
                <c:pt idx="3">
                  <c:v>Q2020q2</c:v>
                </c:pt>
                <c:pt idx="4">
                  <c:v>Q2020q3</c:v>
                </c:pt>
                <c:pt idx="5">
                  <c:v>Q2020q4</c:v>
                </c:pt>
                <c:pt idx="6">
                  <c:v>Q2021q1</c:v>
                </c:pt>
                <c:pt idx="7">
                  <c:v>Q2021q2</c:v>
                </c:pt>
                <c:pt idx="8">
                  <c:v>Q2021q3</c:v>
                </c:pt>
                <c:pt idx="9">
                  <c:v>Q2021q4</c:v>
                </c:pt>
                <c:pt idx="10">
                  <c:v>Q2022q1</c:v>
                </c:pt>
                <c:pt idx="11">
                  <c:v>Q2022q2</c:v>
                </c:pt>
                <c:pt idx="12">
                  <c:v>Q2022q3</c:v>
                </c:pt>
                <c:pt idx="13">
                  <c:v>Q2022q4</c:v>
                </c:pt>
                <c:pt idx="14">
                  <c:v>Q2023q1</c:v>
                </c:pt>
                <c:pt idx="15">
                  <c:v>Q2023q2</c:v>
                </c:pt>
                <c:pt idx="16">
                  <c:v>Q2023q3</c:v>
                </c:pt>
                <c:pt idx="17">
                  <c:v>Q2023q4</c:v>
                </c:pt>
                <c:pt idx="18">
                  <c:v>Q2024q1</c:v>
                </c:pt>
                <c:pt idx="19">
                  <c:v>Q2024q2</c:v>
                </c:pt>
                <c:pt idx="20">
                  <c:v>Q2024q3</c:v>
                </c:pt>
                <c:pt idx="21">
                  <c:v>Q2024q4</c:v>
                </c:pt>
                <c:pt idx="22">
                  <c:v>Q2025q1</c:v>
                </c:pt>
                <c:pt idx="23">
                  <c:v>Q2025q2</c:v>
                </c:pt>
                <c:pt idx="24">
                  <c:v>Q2025q3</c:v>
                </c:pt>
                <c:pt idx="25">
                  <c:v>Q2025q4</c:v>
                </c:pt>
                <c:pt idx="26">
                  <c:v>Q2026q1</c:v>
                </c:pt>
                <c:pt idx="27">
                  <c:v>Q2026q2</c:v>
                </c:pt>
                <c:pt idx="28">
                  <c:v>Q2026q3</c:v>
                </c:pt>
                <c:pt idx="29">
                  <c:v>Q2026q4</c:v>
                </c:pt>
                <c:pt idx="30">
                  <c:v>Q2027q1</c:v>
                </c:pt>
                <c:pt idx="31">
                  <c:v>Q2027q2</c:v>
                </c:pt>
                <c:pt idx="32">
                  <c:v>Q2027q3</c:v>
                </c:pt>
                <c:pt idx="33">
                  <c:v>Q2027q4</c:v>
                </c:pt>
                <c:pt idx="34">
                  <c:v>Q2028q1</c:v>
                </c:pt>
                <c:pt idx="35">
                  <c:v>Q2028q2</c:v>
                </c:pt>
                <c:pt idx="36">
                  <c:v>Q2028q3</c:v>
                </c:pt>
                <c:pt idx="37">
                  <c:v>Q2028q4</c:v>
                </c:pt>
                <c:pt idx="38">
                  <c:v>Q2029q1</c:v>
                </c:pt>
                <c:pt idx="39">
                  <c:v>Q2029q2</c:v>
                </c:pt>
              </c:strCache>
            </c:strRef>
          </c:cat>
          <c:val>
            <c:numRef>
              <c:f>'VUEF ind'!$D$219:$AQ$219</c:f>
              <c:numCache>
                <c:formatCode>0</c:formatCode>
                <c:ptCount val="40"/>
                <c:pt idx="0">
                  <c:v>256336.26037100001</c:v>
                </c:pt>
                <c:pt idx="1">
                  <c:v>263804.37189900002</c:v>
                </c:pt>
                <c:pt idx="2">
                  <c:v>270837.506597</c:v>
                </c:pt>
                <c:pt idx="3">
                  <c:v>249414.71126000001</c:v>
                </c:pt>
                <c:pt idx="4">
                  <c:v>263667.68210999999</c:v>
                </c:pt>
                <c:pt idx="5">
                  <c:v>265230.31100500003</c:v>
                </c:pt>
                <c:pt idx="6">
                  <c:v>274006.614</c:v>
                </c:pt>
                <c:pt idx="7">
                  <c:v>275198.89568299998</c:v>
                </c:pt>
                <c:pt idx="8">
                  <c:v>274642.90995200002</c:v>
                </c:pt>
                <c:pt idx="9">
                  <c:v>278308.97741599998</c:v>
                </c:pt>
                <c:pt idx="10">
                  <c:v>284943.57448800001</c:v>
                </c:pt>
                <c:pt idx="11">
                  <c:v>282606.49139400001</c:v>
                </c:pt>
                <c:pt idx="12">
                  <c:v>277864.316712</c:v>
                </c:pt>
                <c:pt idx="13">
                  <c:v>289743.17027599999</c:v>
                </c:pt>
                <c:pt idx="14">
                  <c:v>286331.96933300002</c:v>
                </c:pt>
                <c:pt idx="15">
                  <c:v>288972.61208599998</c:v>
                </c:pt>
                <c:pt idx="16">
                  <c:v>283199.12191799999</c:v>
                </c:pt>
                <c:pt idx="17">
                  <c:v>286471.347251</c:v>
                </c:pt>
                <c:pt idx="18">
                  <c:v>283806.05547100003</c:v>
                </c:pt>
                <c:pt idx="19">
                  <c:v>287062.29362000001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65-4978-B87A-1B81B473A8C1}"/>
            </c:ext>
          </c:extLst>
        </c:ser>
        <c:ser>
          <c:idx val="2"/>
          <c:order val="2"/>
          <c:tx>
            <c:strRef>
              <c:f>'VUEF ind'!$C$220</c:f>
              <c:strCache>
                <c:ptCount val="1"/>
                <c:pt idx="0">
                  <c:v>Tas Tsy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'VUEF ind'!$D$2:$AQ$2</c:f>
              <c:strCache>
                <c:ptCount val="40"/>
                <c:pt idx="0">
                  <c:v>Q2019q3</c:v>
                </c:pt>
                <c:pt idx="1">
                  <c:v>Q2019q4</c:v>
                </c:pt>
                <c:pt idx="2">
                  <c:v>Q2020q1</c:v>
                </c:pt>
                <c:pt idx="3">
                  <c:v>Q2020q2</c:v>
                </c:pt>
                <c:pt idx="4">
                  <c:v>Q2020q3</c:v>
                </c:pt>
                <c:pt idx="5">
                  <c:v>Q2020q4</c:v>
                </c:pt>
                <c:pt idx="6">
                  <c:v>Q2021q1</c:v>
                </c:pt>
                <c:pt idx="7">
                  <c:v>Q2021q2</c:v>
                </c:pt>
                <c:pt idx="8">
                  <c:v>Q2021q3</c:v>
                </c:pt>
                <c:pt idx="9">
                  <c:v>Q2021q4</c:v>
                </c:pt>
                <c:pt idx="10">
                  <c:v>Q2022q1</c:v>
                </c:pt>
                <c:pt idx="11">
                  <c:v>Q2022q2</c:v>
                </c:pt>
                <c:pt idx="12">
                  <c:v>Q2022q3</c:v>
                </c:pt>
                <c:pt idx="13">
                  <c:v>Q2022q4</c:v>
                </c:pt>
                <c:pt idx="14">
                  <c:v>Q2023q1</c:v>
                </c:pt>
                <c:pt idx="15">
                  <c:v>Q2023q2</c:v>
                </c:pt>
                <c:pt idx="16">
                  <c:v>Q2023q3</c:v>
                </c:pt>
                <c:pt idx="17">
                  <c:v>Q2023q4</c:v>
                </c:pt>
                <c:pt idx="18">
                  <c:v>Q2024q1</c:v>
                </c:pt>
                <c:pt idx="19">
                  <c:v>Q2024q2</c:v>
                </c:pt>
                <c:pt idx="20">
                  <c:v>Q2024q3</c:v>
                </c:pt>
                <c:pt idx="21">
                  <c:v>Q2024q4</c:v>
                </c:pt>
                <c:pt idx="22">
                  <c:v>Q2025q1</c:v>
                </c:pt>
                <c:pt idx="23">
                  <c:v>Q2025q2</c:v>
                </c:pt>
                <c:pt idx="24">
                  <c:v>Q2025q3</c:v>
                </c:pt>
                <c:pt idx="25">
                  <c:v>Q2025q4</c:v>
                </c:pt>
                <c:pt idx="26">
                  <c:v>Q2026q1</c:v>
                </c:pt>
                <c:pt idx="27">
                  <c:v>Q2026q2</c:v>
                </c:pt>
                <c:pt idx="28">
                  <c:v>Q2026q3</c:v>
                </c:pt>
                <c:pt idx="29">
                  <c:v>Q2026q4</c:v>
                </c:pt>
                <c:pt idx="30">
                  <c:v>Q2027q1</c:v>
                </c:pt>
                <c:pt idx="31">
                  <c:v>Q2027q2</c:v>
                </c:pt>
                <c:pt idx="32">
                  <c:v>Q2027q3</c:v>
                </c:pt>
                <c:pt idx="33">
                  <c:v>Q2027q4</c:v>
                </c:pt>
                <c:pt idx="34">
                  <c:v>Q2028q1</c:v>
                </c:pt>
                <c:pt idx="35">
                  <c:v>Q2028q2</c:v>
                </c:pt>
                <c:pt idx="36">
                  <c:v>Q2028q3</c:v>
                </c:pt>
                <c:pt idx="37">
                  <c:v>Q2028q4</c:v>
                </c:pt>
                <c:pt idx="38">
                  <c:v>Q2029q1</c:v>
                </c:pt>
                <c:pt idx="39">
                  <c:v>Q2029q2</c:v>
                </c:pt>
              </c:strCache>
            </c:strRef>
          </c:cat>
          <c:val>
            <c:numRef>
              <c:f>'VUEF ind'!$D$220:$AQ$220</c:f>
              <c:numCache>
                <c:formatCode>0</c:formatCode>
                <c:ptCount val="40"/>
                <c:pt idx="19">
                  <c:v>286289.54082844727</c:v>
                </c:pt>
                <c:pt idx="20">
                  <c:v>287149.26860584458</c:v>
                </c:pt>
                <c:pt idx="21">
                  <c:v>288011.57814661699</c:v>
                </c:pt>
                <c:pt idx="22">
                  <c:v>288876.47720380279</c:v>
                </c:pt>
                <c:pt idx="23">
                  <c:v>289743.9735537222</c:v>
                </c:pt>
                <c:pt idx="24">
                  <c:v>291448.62404112978</c:v>
                </c:pt>
                <c:pt idx="25">
                  <c:v>292374.12069093273</c:v>
                </c:pt>
                <c:pt idx="26">
                  <c:v>293302.55626025057</c:v>
                </c:pt>
                <c:pt idx="27">
                  <c:v>294233.94008163788</c:v>
                </c:pt>
                <c:pt idx="28">
                  <c:v>295137.47164561879</c:v>
                </c:pt>
                <c:pt idx="29">
                  <c:v>296043.77776812576</c:v>
                </c:pt>
                <c:pt idx="30">
                  <c:v>296952.8669692541</c:v>
                </c:pt>
                <c:pt idx="31">
                  <c:v>297864.74779526255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B65-4978-B87A-1B81B473A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2702032"/>
        <c:axId val="912702448"/>
      </c:lineChart>
      <c:catAx>
        <c:axId val="91270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702448"/>
        <c:crosses val="autoZero"/>
        <c:auto val="1"/>
        <c:lblAlgn val="ctr"/>
        <c:lblOffset val="100"/>
        <c:noMultiLvlLbl val="0"/>
      </c:catAx>
      <c:valAx>
        <c:axId val="912702448"/>
        <c:scaling>
          <c:orientation val="minMax"/>
          <c:min val="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'VUEF ind'!$A$219</c:f>
              <c:strCache>
                <c:ptCount val="1"/>
                <c:pt idx="0">
                  <c:v>persons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702032"/>
        <c:crosses val="autoZero"/>
        <c:crossBetween val="between"/>
      </c:valAx>
      <c:valAx>
        <c:axId val="971385264"/>
        <c:scaling>
          <c:orientation val="minMax"/>
        </c:scaling>
        <c:delete val="0"/>
        <c:axPos val="r"/>
        <c:title>
          <c:tx>
            <c:strRef>
              <c:f>'VUEF ind'!$A$221</c:f>
              <c:strCache>
                <c:ptCount val="1"/>
                <c:pt idx="0">
                  <c:v>growth rate (%)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1381936"/>
        <c:crosses val="max"/>
        <c:crossBetween val="between"/>
      </c:valAx>
      <c:catAx>
        <c:axId val="971381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713852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'ind1'!$BO$3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'ind1'!$B$4:$B$22</c:f>
              <c:strCache>
                <c:ptCount val="19"/>
                <c:pt idx="0">
                  <c:v>A Agriculture, Forestry and Fishing</c:v>
                </c:pt>
                <c:pt idx="1">
                  <c:v>B Mining</c:v>
                </c:pt>
                <c:pt idx="2">
                  <c:v>C Manufacturing</c:v>
                </c:pt>
                <c:pt idx="3">
                  <c:v>D Electricity, Gas, Water and Waste Services</c:v>
                </c:pt>
                <c:pt idx="4">
                  <c:v>E Construction</c:v>
                </c:pt>
                <c:pt idx="5">
                  <c:v>F Wholesale Trade</c:v>
                </c:pt>
                <c:pt idx="6">
                  <c:v>G Retail Trade</c:v>
                </c:pt>
                <c:pt idx="7">
                  <c:v>H Accommodation and Food Services</c:v>
                </c:pt>
                <c:pt idx="8">
                  <c:v>I Transport, Postal and Warehousing</c:v>
                </c:pt>
                <c:pt idx="9">
                  <c:v>J Information Media and Telecommunications</c:v>
                </c:pt>
                <c:pt idx="10">
                  <c:v>K Financial and Insurance Services</c:v>
                </c:pt>
                <c:pt idx="11">
                  <c:v>L Rental, Hiring and Real Estate Services</c:v>
                </c:pt>
                <c:pt idx="12">
                  <c:v>M Professional, Scientific and Technical Services</c:v>
                </c:pt>
                <c:pt idx="13">
                  <c:v>N Administrative and Support Services</c:v>
                </c:pt>
                <c:pt idx="14">
                  <c:v>O Public Administration and Safety</c:v>
                </c:pt>
                <c:pt idx="15">
                  <c:v>P Education and Training</c:v>
                </c:pt>
                <c:pt idx="16">
                  <c:v>Q Health Care and Social Assistance</c:v>
                </c:pt>
                <c:pt idx="17">
                  <c:v>R Arts and Recreation Services</c:v>
                </c:pt>
                <c:pt idx="18">
                  <c:v>S Other Services</c:v>
                </c:pt>
              </c:strCache>
            </c:strRef>
          </c:cat>
          <c:val>
            <c:numRef>
              <c:f>'ind1'!$BO$4:$BO$22</c:f>
              <c:numCache>
                <c:formatCode>0</c:formatCode>
                <c:ptCount val="19"/>
                <c:pt idx="0">
                  <c:v>15.388607347999999</c:v>
                </c:pt>
                <c:pt idx="1">
                  <c:v>2.7346048700000001</c:v>
                </c:pt>
                <c:pt idx="2">
                  <c:v>19.563888622</c:v>
                </c:pt>
                <c:pt idx="3">
                  <c:v>4.7773822340000001</c:v>
                </c:pt>
                <c:pt idx="4">
                  <c:v>24.450590862000002</c:v>
                </c:pt>
                <c:pt idx="5">
                  <c:v>5.7239250909999999</c:v>
                </c:pt>
                <c:pt idx="6">
                  <c:v>28.056965874000003</c:v>
                </c:pt>
                <c:pt idx="7">
                  <c:v>22.440312029000001</c:v>
                </c:pt>
                <c:pt idx="8">
                  <c:v>11.816713523000001</c:v>
                </c:pt>
                <c:pt idx="9">
                  <c:v>2.9022152139999999</c:v>
                </c:pt>
                <c:pt idx="10">
                  <c:v>5.518942579</c:v>
                </c:pt>
                <c:pt idx="11">
                  <c:v>3.6999588079999999</c:v>
                </c:pt>
                <c:pt idx="12">
                  <c:v>17.165411631999998</c:v>
                </c:pt>
                <c:pt idx="13">
                  <c:v>7.1379783190000001</c:v>
                </c:pt>
                <c:pt idx="14">
                  <c:v>21.12928582</c:v>
                </c:pt>
                <c:pt idx="15">
                  <c:v>25.170221237</c:v>
                </c:pt>
                <c:pt idx="16">
                  <c:v>45.639082826999996</c:v>
                </c:pt>
                <c:pt idx="17">
                  <c:v>5.1779706239999994</c:v>
                </c:pt>
                <c:pt idx="18">
                  <c:v>10.734870832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D-4D9C-803C-436E113943BD}"/>
            </c:ext>
          </c:extLst>
        </c:ser>
        <c:ser>
          <c:idx val="1"/>
          <c:order val="1"/>
          <c:tx>
            <c:strRef>
              <c:f>'ind1'!$BP$3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'ind1'!$B$4:$B$22</c:f>
              <c:strCache>
                <c:ptCount val="19"/>
                <c:pt idx="0">
                  <c:v>A Agriculture, Forestry and Fishing</c:v>
                </c:pt>
                <c:pt idx="1">
                  <c:v>B Mining</c:v>
                </c:pt>
                <c:pt idx="2">
                  <c:v>C Manufacturing</c:v>
                </c:pt>
                <c:pt idx="3">
                  <c:v>D Electricity, Gas, Water and Waste Services</c:v>
                </c:pt>
                <c:pt idx="4">
                  <c:v>E Construction</c:v>
                </c:pt>
                <c:pt idx="5">
                  <c:v>F Wholesale Trade</c:v>
                </c:pt>
                <c:pt idx="6">
                  <c:v>G Retail Trade</c:v>
                </c:pt>
                <c:pt idx="7">
                  <c:v>H Accommodation and Food Services</c:v>
                </c:pt>
                <c:pt idx="8">
                  <c:v>I Transport, Postal and Warehousing</c:v>
                </c:pt>
                <c:pt idx="9">
                  <c:v>J Information Media and Telecommunications</c:v>
                </c:pt>
                <c:pt idx="10">
                  <c:v>K Financial and Insurance Services</c:v>
                </c:pt>
                <c:pt idx="11">
                  <c:v>L Rental, Hiring and Real Estate Services</c:v>
                </c:pt>
                <c:pt idx="12">
                  <c:v>M Professional, Scientific and Technical Services</c:v>
                </c:pt>
                <c:pt idx="13">
                  <c:v>N Administrative and Support Services</c:v>
                </c:pt>
                <c:pt idx="14">
                  <c:v>O Public Administration and Safety</c:v>
                </c:pt>
                <c:pt idx="15">
                  <c:v>P Education and Training</c:v>
                </c:pt>
                <c:pt idx="16">
                  <c:v>Q Health Care and Social Assistance</c:v>
                </c:pt>
                <c:pt idx="17">
                  <c:v>R Arts and Recreation Services</c:v>
                </c:pt>
                <c:pt idx="18">
                  <c:v>S Other Services</c:v>
                </c:pt>
              </c:strCache>
            </c:strRef>
          </c:cat>
          <c:val>
            <c:numRef>
              <c:f>'ind1'!$BP$4:$BP$22</c:f>
              <c:numCache>
                <c:formatCode>0</c:formatCode>
                <c:ptCount val="19"/>
                <c:pt idx="0">
                  <c:v>14.684485785000001</c:v>
                </c:pt>
                <c:pt idx="1">
                  <c:v>3.021297009</c:v>
                </c:pt>
                <c:pt idx="2">
                  <c:v>19.807567986999999</c:v>
                </c:pt>
                <c:pt idx="3">
                  <c:v>5.4783286070000008</c:v>
                </c:pt>
                <c:pt idx="4">
                  <c:v>26.305707869999999</c:v>
                </c:pt>
                <c:pt idx="5">
                  <c:v>5.2880524070000003</c:v>
                </c:pt>
                <c:pt idx="6">
                  <c:v>26.774997655</c:v>
                </c:pt>
                <c:pt idx="7">
                  <c:v>21.561913616999998</c:v>
                </c:pt>
                <c:pt idx="8">
                  <c:v>11.479387548999998</c:v>
                </c:pt>
                <c:pt idx="9">
                  <c:v>2.9512960150000001</c:v>
                </c:pt>
                <c:pt idx="10">
                  <c:v>5.2944536019999999</c:v>
                </c:pt>
                <c:pt idx="11">
                  <c:v>4.0876628300000002</c:v>
                </c:pt>
                <c:pt idx="12">
                  <c:v>17.635066922</c:v>
                </c:pt>
                <c:pt idx="13">
                  <c:v>7.7793911950000005</c:v>
                </c:pt>
                <c:pt idx="14">
                  <c:v>22.690371377999998</c:v>
                </c:pt>
                <c:pt idx="15">
                  <c:v>25.591119266</c:v>
                </c:pt>
                <c:pt idx="16">
                  <c:v>48.939253778000001</c:v>
                </c:pt>
                <c:pt idx="17">
                  <c:v>4.3248830310000006</c:v>
                </c:pt>
                <c:pt idx="18">
                  <c:v>10.385668620000001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DD-4D9C-803C-436E113943BD}"/>
            </c:ext>
          </c:extLst>
        </c:ser>
        <c:ser>
          <c:idx val="2"/>
          <c:order val="2"/>
          <c:tx>
            <c:strRef>
              <c:f>'ind1'!$BQ$3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'ind1'!$B$4:$B$22</c:f>
              <c:strCache>
                <c:ptCount val="19"/>
                <c:pt idx="0">
                  <c:v>A Agriculture, Forestry and Fishing</c:v>
                </c:pt>
                <c:pt idx="1">
                  <c:v>B Mining</c:v>
                </c:pt>
                <c:pt idx="2">
                  <c:v>C Manufacturing</c:v>
                </c:pt>
                <c:pt idx="3">
                  <c:v>D Electricity, Gas, Water and Waste Services</c:v>
                </c:pt>
                <c:pt idx="4">
                  <c:v>E Construction</c:v>
                </c:pt>
                <c:pt idx="5">
                  <c:v>F Wholesale Trade</c:v>
                </c:pt>
                <c:pt idx="6">
                  <c:v>G Retail Trade</c:v>
                </c:pt>
                <c:pt idx="7">
                  <c:v>H Accommodation and Food Services</c:v>
                </c:pt>
                <c:pt idx="8">
                  <c:v>I Transport, Postal and Warehousing</c:v>
                </c:pt>
                <c:pt idx="9">
                  <c:v>J Information Media and Telecommunications</c:v>
                </c:pt>
                <c:pt idx="10">
                  <c:v>K Financial and Insurance Services</c:v>
                </c:pt>
                <c:pt idx="11">
                  <c:v>L Rental, Hiring and Real Estate Services</c:v>
                </c:pt>
                <c:pt idx="12">
                  <c:v>M Professional, Scientific and Technical Services</c:v>
                </c:pt>
                <c:pt idx="13">
                  <c:v>N Administrative and Support Services</c:v>
                </c:pt>
                <c:pt idx="14">
                  <c:v>O Public Administration and Safety</c:v>
                </c:pt>
                <c:pt idx="15">
                  <c:v>P Education and Training</c:v>
                </c:pt>
                <c:pt idx="16">
                  <c:v>Q Health Care and Social Assistance</c:v>
                </c:pt>
                <c:pt idx="17">
                  <c:v>R Arts and Recreation Services</c:v>
                </c:pt>
                <c:pt idx="18">
                  <c:v>S Other Services</c:v>
                </c:pt>
              </c:strCache>
            </c:strRef>
          </c:cat>
          <c:val>
            <c:numRef>
              <c:f>'ind1'!$BQ$4:$BQ$22</c:f>
              <c:numCache>
                <c:formatCode>0</c:formatCode>
                <c:ptCount val="19"/>
                <c:pt idx="0">
                  <c:v>14.891091641000001</c:v>
                </c:pt>
                <c:pt idx="1">
                  <c:v>3.1215088390000001</c:v>
                </c:pt>
                <c:pt idx="2">
                  <c:v>19.932182716</c:v>
                </c:pt>
                <c:pt idx="3">
                  <c:v>5.6757059160000001</c:v>
                </c:pt>
                <c:pt idx="4">
                  <c:v>26.578318831000001</c:v>
                </c:pt>
                <c:pt idx="5">
                  <c:v>5.6039855470000006</c:v>
                </c:pt>
                <c:pt idx="6">
                  <c:v>27.282925072999998</c:v>
                </c:pt>
                <c:pt idx="7">
                  <c:v>22.631623492999999</c:v>
                </c:pt>
                <c:pt idx="8">
                  <c:v>12.026195567</c:v>
                </c:pt>
                <c:pt idx="9">
                  <c:v>3.0470544519999998</c:v>
                </c:pt>
                <c:pt idx="10">
                  <c:v>5.5027738560000001</c:v>
                </c:pt>
                <c:pt idx="11">
                  <c:v>4.2910583829999993</c:v>
                </c:pt>
                <c:pt idx="12">
                  <c:v>18.998950006999998</c:v>
                </c:pt>
                <c:pt idx="13">
                  <c:v>8.0100222130000009</c:v>
                </c:pt>
                <c:pt idx="14">
                  <c:v>23.515838034000001</c:v>
                </c:pt>
                <c:pt idx="15">
                  <c:v>26.794503292000002</c:v>
                </c:pt>
                <c:pt idx="16">
                  <c:v>52.543087731999996</c:v>
                </c:pt>
                <c:pt idx="17">
                  <c:v>4.500153332</c:v>
                </c:pt>
                <c:pt idx="18">
                  <c:v>10.502170050999998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DD-4D9C-803C-436E113943BD}"/>
            </c:ext>
          </c:extLst>
        </c:ser>
        <c:ser>
          <c:idx val="3"/>
          <c:order val="3"/>
          <c:tx>
            <c:strRef>
              <c:f>'ind1'!$BR$3</c:f>
              <c:strCache>
                <c:ptCount val="1"/>
                <c:pt idx="0">
                  <c:v>2029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'ind1'!$B$4:$B$22</c:f>
              <c:strCache>
                <c:ptCount val="19"/>
                <c:pt idx="0">
                  <c:v>A Agriculture, Forestry and Fishing</c:v>
                </c:pt>
                <c:pt idx="1">
                  <c:v>B Mining</c:v>
                </c:pt>
                <c:pt idx="2">
                  <c:v>C Manufacturing</c:v>
                </c:pt>
                <c:pt idx="3">
                  <c:v>D Electricity, Gas, Water and Waste Services</c:v>
                </c:pt>
                <c:pt idx="4">
                  <c:v>E Construction</c:v>
                </c:pt>
                <c:pt idx="5">
                  <c:v>F Wholesale Trade</c:v>
                </c:pt>
                <c:pt idx="6">
                  <c:v>G Retail Trade</c:v>
                </c:pt>
                <c:pt idx="7">
                  <c:v>H Accommodation and Food Services</c:v>
                </c:pt>
                <c:pt idx="8">
                  <c:v>I Transport, Postal and Warehousing</c:v>
                </c:pt>
                <c:pt idx="9">
                  <c:v>J Information Media and Telecommunications</c:v>
                </c:pt>
                <c:pt idx="10">
                  <c:v>K Financial and Insurance Services</c:v>
                </c:pt>
                <c:pt idx="11">
                  <c:v>L Rental, Hiring and Real Estate Services</c:v>
                </c:pt>
                <c:pt idx="12">
                  <c:v>M Professional, Scientific and Technical Services</c:v>
                </c:pt>
                <c:pt idx="13">
                  <c:v>N Administrative and Support Services</c:v>
                </c:pt>
                <c:pt idx="14">
                  <c:v>O Public Administration and Safety</c:v>
                </c:pt>
                <c:pt idx="15">
                  <c:v>P Education and Training</c:v>
                </c:pt>
                <c:pt idx="16">
                  <c:v>Q Health Care and Social Assistance</c:v>
                </c:pt>
                <c:pt idx="17">
                  <c:v>R Arts and Recreation Services</c:v>
                </c:pt>
                <c:pt idx="18">
                  <c:v>S Other Services</c:v>
                </c:pt>
              </c:strCache>
            </c:strRef>
          </c:cat>
          <c:val>
            <c:numRef>
              <c:f>'ind1'!$BR$4:$BR$22</c:f>
              <c:numCache>
                <c:formatCode>0</c:formatCode>
                <c:ptCount val="19"/>
                <c:pt idx="0">
                  <c:v>15.248769869</c:v>
                </c:pt>
                <c:pt idx="1">
                  <c:v>3.0197583559999996</c:v>
                </c:pt>
                <c:pt idx="2">
                  <c:v>20.059514261</c:v>
                </c:pt>
                <c:pt idx="3">
                  <c:v>5.7483869329999999</c:v>
                </c:pt>
                <c:pt idx="4">
                  <c:v>26.706423021999999</c:v>
                </c:pt>
                <c:pt idx="5">
                  <c:v>5.7748855099999998</c:v>
                </c:pt>
                <c:pt idx="6">
                  <c:v>27.026922341000002</c:v>
                </c:pt>
                <c:pt idx="7">
                  <c:v>22.982032051999997</c:v>
                </c:pt>
                <c:pt idx="8">
                  <c:v>12.277969166999998</c:v>
                </c:pt>
                <c:pt idx="9">
                  <c:v>3.130694841</c:v>
                </c:pt>
                <c:pt idx="10">
                  <c:v>5.6009328009999999</c:v>
                </c:pt>
                <c:pt idx="11">
                  <c:v>4.3798917309999998</c:v>
                </c:pt>
                <c:pt idx="12">
                  <c:v>19.636188071999999</c:v>
                </c:pt>
                <c:pt idx="13">
                  <c:v>8.05031432</c:v>
                </c:pt>
                <c:pt idx="14">
                  <c:v>23.312095529999997</c:v>
                </c:pt>
                <c:pt idx="15">
                  <c:v>27.158440669000001</c:v>
                </c:pt>
                <c:pt idx="16">
                  <c:v>53.743832112</c:v>
                </c:pt>
                <c:pt idx="17">
                  <c:v>4.5212319279999997</c:v>
                </c:pt>
                <c:pt idx="18">
                  <c:v>10.495680588999999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DD-4D9C-803C-436E11394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11308800"/>
        <c:axId val="1811305056"/>
      </c:barChart>
      <c:catAx>
        <c:axId val="1811308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305056"/>
        <c:crosses val="autoZero"/>
        <c:auto val="1"/>
        <c:lblAlgn val="ctr"/>
        <c:lblOffset val="100"/>
        <c:noMultiLvlLbl val="0"/>
      </c:catAx>
      <c:valAx>
        <c:axId val="181130505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30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'ind1'!$B$110</c:f>
          <c:strCache>
            <c:ptCount val="1"/>
            <c:pt idx="0">
              <c:v>O Public Administration and Safety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'ind1'!$B$110</c:f>
              <c:strCache>
                <c:ptCount val="1"/>
                <c:pt idx="0">
                  <c:v>O Public Administration and Safety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'ind1'!$H$110:$AI$110</c:f>
              <c:numCache>
                <c:formatCode>General</c:formatCode>
                <c:ptCount val="28"/>
                <c:pt idx="0">
                  <c:v>85.740989042881054</c:v>
                </c:pt>
                <c:pt idx="1">
                  <c:v>86.128750250197868</c:v>
                </c:pt>
                <c:pt idx="2">
                  <c:v>89.007721912307261</c:v>
                </c:pt>
                <c:pt idx="3">
                  <c:v>89.544288401113363</c:v>
                </c:pt>
                <c:pt idx="4">
                  <c:v>89.570873809961498</c:v>
                </c:pt>
                <c:pt idx="5">
                  <c:v>91.043747763554123</c:v>
                </c:pt>
                <c:pt idx="6">
                  <c:v>93.477940002185889</c:v>
                </c:pt>
                <c:pt idx="7">
                  <c:v>93.120052854165323</c:v>
                </c:pt>
                <c:pt idx="8">
                  <c:v>91.995456355725409</c:v>
                </c:pt>
                <c:pt idx="9">
                  <c:v>96.609912005469326</c:v>
                </c:pt>
                <c:pt idx="10">
                  <c:v>96.077327434741818</c:v>
                </c:pt>
                <c:pt idx="11">
                  <c:v>97.671935830401736</c:v>
                </c:pt>
                <c:pt idx="12">
                  <c:v>96.35675828205477</c:v>
                </c:pt>
                <c:pt idx="13">
                  <c:v>98.330973122074226</c:v>
                </c:pt>
                <c:pt idx="14">
                  <c:v>98.107925142132061</c:v>
                </c:pt>
                <c:pt idx="15">
                  <c:v>100</c:v>
                </c:pt>
                <c:pt idx="16">
                  <c:v>99.987418249122328</c:v>
                </c:pt>
                <c:pt idx="17">
                  <c:v>100.27158353194584</c:v>
                </c:pt>
                <c:pt idx="18">
                  <c:v>100.34225143214401</c:v>
                </c:pt>
                <c:pt idx="19">
                  <c:v>100.97071287785776</c:v>
                </c:pt>
                <c:pt idx="20">
                  <c:v>101.42120724085048</c:v>
                </c:pt>
                <c:pt idx="21">
                  <c:v>101.86315095490194</c:v>
                </c:pt>
                <c:pt idx="22">
                  <c:v>102.20415913282459</c:v>
                </c:pt>
                <c:pt idx="23">
                  <c:v>102.73895665102498</c:v>
                </c:pt>
                <c:pt idx="24">
                  <c:v>103.0337861753441</c:v>
                </c:pt>
                <c:pt idx="25">
                  <c:v>103.30883991051792</c:v>
                </c:pt>
                <c:pt idx="26">
                  <c:v>103.41687797914015</c:v>
                </c:pt>
                <c:pt idx="27">
                  <c:v>103.63796009438767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A5-4507-91DC-C3BBD5E87F31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A5-4507-91DC-C3BBD5E87F31}"/>
            </c:ext>
          </c:extLst>
        </c:ser>
        <c:ser>
          <c:idx val="2"/>
          <c:order val="2"/>
          <c:tx>
            <c:strRef>
              <c:f>macros!$B$33</c:f>
              <c:strCache>
                <c:ptCount val="1"/>
                <c:pt idx="0">
                  <c:v>Gov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macros!$I$33:$AJ$33</c:f>
              <c:numCache>
                <c:formatCode>General</c:formatCode>
                <c:ptCount val="28"/>
                <c:pt idx="0">
                  <c:v>87.494310070770624</c:v>
                </c:pt>
                <c:pt idx="1">
                  <c:v>88.278840325820028</c:v>
                </c:pt>
                <c:pt idx="2">
                  <c:v>88.423088003613671</c:v>
                </c:pt>
                <c:pt idx="3">
                  <c:v>89.995093150404671</c:v>
                </c:pt>
                <c:pt idx="4">
                  <c:v>92.817490224464862</c:v>
                </c:pt>
                <c:pt idx="5">
                  <c:v>93.714622611719477</c:v>
                </c:pt>
                <c:pt idx="6">
                  <c:v>95.997562243769153</c:v>
                </c:pt>
                <c:pt idx="7">
                  <c:v>95.573650795751647</c:v>
                </c:pt>
                <c:pt idx="8">
                  <c:v>95.392605233062667</c:v>
                </c:pt>
                <c:pt idx="9">
                  <c:v>96.064534905715604</c:v>
                </c:pt>
                <c:pt idx="10">
                  <c:v>95.882753183853552</c:v>
                </c:pt>
                <c:pt idx="11">
                  <c:v>96.821098861233054</c:v>
                </c:pt>
                <c:pt idx="12">
                  <c:v>98.053092233506788</c:v>
                </c:pt>
                <c:pt idx="13">
                  <c:v>98.870741127395092</c:v>
                </c:pt>
                <c:pt idx="14">
                  <c:v>99.851036254072497</c:v>
                </c:pt>
                <c:pt idx="15">
                  <c:v>99.999999999999986</c:v>
                </c:pt>
                <c:pt idx="16">
                  <c:v>100.21738935361027</c:v>
                </c:pt>
                <c:pt idx="17">
                  <c:v>100.43477793231611</c:v>
                </c:pt>
                <c:pt idx="18">
                  <c:v>101.26738945512272</c:v>
                </c:pt>
                <c:pt idx="19">
                  <c:v>102.10000020302495</c:v>
                </c:pt>
                <c:pt idx="20">
                  <c:v>102.77391053130562</c:v>
                </c:pt>
                <c:pt idx="21">
                  <c:v>103.44782163449067</c:v>
                </c:pt>
                <c:pt idx="22">
                  <c:v>104.40751127846224</c:v>
                </c:pt>
                <c:pt idx="23">
                  <c:v>105.36720014752942</c:v>
                </c:pt>
                <c:pt idx="24">
                  <c:v>106.24618582371617</c:v>
                </c:pt>
                <c:pt idx="25">
                  <c:v>106.96310334579077</c:v>
                </c:pt>
                <c:pt idx="26">
                  <c:v>107.55422831308786</c:v>
                </c:pt>
                <c:pt idx="27">
                  <c:v>108.21288697311171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A5-4507-91DC-C3BBD5E87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'ind1'!$B$111</c:f>
          <c:strCache>
            <c:ptCount val="1"/>
            <c:pt idx="0">
              <c:v>P Education and Training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'ind1'!$B$111</c:f>
              <c:strCache>
                <c:ptCount val="1"/>
                <c:pt idx="0">
                  <c:v>P Education and Training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'ind1'!$H$111:$AI$111</c:f>
              <c:numCache>
                <c:formatCode>General</c:formatCode>
                <c:ptCount val="28"/>
                <c:pt idx="0">
                  <c:v>90.987273420806076</c:v>
                </c:pt>
                <c:pt idx="1">
                  <c:v>91.435553372173473</c:v>
                </c:pt>
                <c:pt idx="2">
                  <c:v>94.582985735829908</c:v>
                </c:pt>
                <c:pt idx="3">
                  <c:v>95.203175467862707</c:v>
                </c:pt>
                <c:pt idx="4">
                  <c:v>95.226628166189869</c:v>
                </c:pt>
                <c:pt idx="5">
                  <c:v>96.644513141162733</c:v>
                </c:pt>
                <c:pt idx="6">
                  <c:v>99.051446423750164</c:v>
                </c:pt>
                <c:pt idx="7">
                  <c:v>98.355296520542595</c:v>
                </c:pt>
                <c:pt idx="8">
                  <c:v>96.756980211089768</c:v>
                </c:pt>
                <c:pt idx="9">
                  <c:v>101.04979804989198</c:v>
                </c:pt>
                <c:pt idx="10">
                  <c:v>99.872517646997395</c:v>
                </c:pt>
                <c:pt idx="11">
                  <c:v>100.80889175595779</c:v>
                </c:pt>
                <c:pt idx="12">
                  <c:v>98.73645408534513</c:v>
                </c:pt>
                <c:pt idx="13">
                  <c:v>99.918542726547727</c:v>
                </c:pt>
                <c:pt idx="14">
                  <c:v>98.895746891479476</c:v>
                </c:pt>
                <c:pt idx="15">
                  <c:v>100</c:v>
                </c:pt>
                <c:pt idx="16">
                  <c:v>100.41936463147427</c:v>
                </c:pt>
                <c:pt idx="17">
                  <c:v>100.94551355290456</c:v>
                </c:pt>
                <c:pt idx="18">
                  <c:v>101.32154397970911</c:v>
                </c:pt>
                <c:pt idx="19">
                  <c:v>101.95463460117031</c:v>
                </c:pt>
                <c:pt idx="20">
                  <c:v>102.31961221715169</c:v>
                </c:pt>
                <c:pt idx="21">
                  <c:v>102.66303259312863</c:v>
                </c:pt>
                <c:pt idx="22">
                  <c:v>102.86223497450992</c:v>
                </c:pt>
                <c:pt idx="23">
                  <c:v>103.14194040378788</c:v>
                </c:pt>
                <c:pt idx="24">
                  <c:v>103.51068673339987</c:v>
                </c:pt>
                <c:pt idx="25">
                  <c:v>103.87013676778039</c:v>
                </c:pt>
                <c:pt idx="26">
                  <c:v>104.34649225162185</c:v>
                </c:pt>
                <c:pt idx="27">
                  <c:v>104.70235011408352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28-42AD-BD3B-33E92E3F41E5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28-42AD-BD3B-33E92E3F41E5}"/>
            </c:ext>
          </c:extLst>
        </c:ser>
        <c:ser>
          <c:idx val="2"/>
          <c:order val="2"/>
          <c:tx>
            <c:strRef>
              <c:f>macros!$B$33</c:f>
              <c:strCache>
                <c:ptCount val="1"/>
                <c:pt idx="0">
                  <c:v>Gov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macros!$I$33:$AJ$33</c:f>
              <c:numCache>
                <c:formatCode>General</c:formatCode>
                <c:ptCount val="28"/>
                <c:pt idx="0">
                  <c:v>87.494310070770624</c:v>
                </c:pt>
                <c:pt idx="1">
                  <c:v>88.278840325820028</c:v>
                </c:pt>
                <c:pt idx="2">
                  <c:v>88.423088003613671</c:v>
                </c:pt>
                <c:pt idx="3">
                  <c:v>89.995093150404671</c:v>
                </c:pt>
                <c:pt idx="4">
                  <c:v>92.817490224464862</c:v>
                </c:pt>
                <c:pt idx="5">
                  <c:v>93.714622611719477</c:v>
                </c:pt>
                <c:pt idx="6">
                  <c:v>95.997562243769153</c:v>
                </c:pt>
                <c:pt idx="7">
                  <c:v>95.573650795751647</c:v>
                </c:pt>
                <c:pt idx="8">
                  <c:v>95.392605233062667</c:v>
                </c:pt>
                <c:pt idx="9">
                  <c:v>96.064534905715604</c:v>
                </c:pt>
                <c:pt idx="10">
                  <c:v>95.882753183853552</c:v>
                </c:pt>
                <c:pt idx="11">
                  <c:v>96.821098861233054</c:v>
                </c:pt>
                <c:pt idx="12">
                  <c:v>98.053092233506788</c:v>
                </c:pt>
                <c:pt idx="13">
                  <c:v>98.870741127395092</c:v>
                </c:pt>
                <c:pt idx="14">
                  <c:v>99.851036254072497</c:v>
                </c:pt>
                <c:pt idx="15">
                  <c:v>99.999999999999986</c:v>
                </c:pt>
                <c:pt idx="16">
                  <c:v>100.21738935361027</c:v>
                </c:pt>
                <c:pt idx="17">
                  <c:v>100.43477793231611</c:v>
                </c:pt>
                <c:pt idx="18">
                  <c:v>101.26738945512272</c:v>
                </c:pt>
                <c:pt idx="19">
                  <c:v>102.10000020302495</c:v>
                </c:pt>
                <c:pt idx="20">
                  <c:v>102.77391053130562</c:v>
                </c:pt>
                <c:pt idx="21">
                  <c:v>103.44782163449067</c:v>
                </c:pt>
                <c:pt idx="22">
                  <c:v>104.40751127846224</c:v>
                </c:pt>
                <c:pt idx="23">
                  <c:v>105.36720014752942</c:v>
                </c:pt>
                <c:pt idx="24">
                  <c:v>106.24618582371617</c:v>
                </c:pt>
                <c:pt idx="25">
                  <c:v>106.96310334579077</c:v>
                </c:pt>
                <c:pt idx="26">
                  <c:v>107.55422831308786</c:v>
                </c:pt>
                <c:pt idx="27">
                  <c:v>108.21288697311171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28-42AD-BD3B-33E92E3F4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'ind1'!$B$112</c:f>
          <c:strCache>
            <c:ptCount val="1"/>
            <c:pt idx="0">
              <c:v>Q Health Care and Social Assistance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'ind1'!$B$112</c:f>
              <c:strCache>
                <c:ptCount val="1"/>
                <c:pt idx="0">
                  <c:v>Q Health Care and Social Assistance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'ind1'!$H$112:$AI$112</c:f>
              <c:numCache>
                <c:formatCode>General</c:formatCode>
                <c:ptCount val="28"/>
                <c:pt idx="0">
                  <c:v>84.94632581563431</c:v>
                </c:pt>
                <c:pt idx="1">
                  <c:v>84.924979973199953</c:v>
                </c:pt>
                <c:pt idx="2">
                  <c:v>88.081689348066789</c:v>
                </c:pt>
                <c:pt idx="3">
                  <c:v>88.832370448899496</c:v>
                </c:pt>
                <c:pt idx="4">
                  <c:v>89.080453551168972</c:v>
                </c:pt>
                <c:pt idx="5">
                  <c:v>90.751591459625701</c:v>
                </c:pt>
                <c:pt idx="6">
                  <c:v>93.456573401126221</c:v>
                </c:pt>
                <c:pt idx="7">
                  <c:v>93.256597319668259</c:v>
                </c:pt>
                <c:pt idx="8">
                  <c:v>92.296427969453873</c:v>
                </c:pt>
                <c:pt idx="9">
                  <c:v>96.89833898799175</c:v>
                </c:pt>
                <c:pt idx="10">
                  <c:v>96.414802201604601</c:v>
                </c:pt>
                <c:pt idx="11">
                  <c:v>97.952108153209039</c:v>
                </c:pt>
                <c:pt idx="12">
                  <c:v>96.687081451313745</c:v>
                </c:pt>
                <c:pt idx="13">
                  <c:v>98.46434341559609</c:v>
                </c:pt>
                <c:pt idx="14">
                  <c:v>98.197584149931345</c:v>
                </c:pt>
                <c:pt idx="15">
                  <c:v>100</c:v>
                </c:pt>
                <c:pt idx="16">
                  <c:v>100.45306918247225</c:v>
                </c:pt>
                <c:pt idx="17">
                  <c:v>101.14148446875404</c:v>
                </c:pt>
                <c:pt idx="18">
                  <c:v>101.38012668126058</c:v>
                </c:pt>
                <c:pt idx="19">
                  <c:v>102.16113206138721</c:v>
                </c:pt>
                <c:pt idx="20">
                  <c:v>102.96058868321228</c:v>
                </c:pt>
                <c:pt idx="21">
                  <c:v>103.75461860194122</c:v>
                </c:pt>
                <c:pt idx="22">
                  <c:v>104.27673841022252</c:v>
                </c:pt>
                <c:pt idx="23">
                  <c:v>105.0007945566595</c:v>
                </c:pt>
                <c:pt idx="24">
                  <c:v>105.66411979343688</c:v>
                </c:pt>
                <c:pt idx="25">
                  <c:v>106.28386229784005</c:v>
                </c:pt>
                <c:pt idx="26">
                  <c:v>106.79996884524627</c:v>
                </c:pt>
                <c:pt idx="27">
                  <c:v>107.36389232730814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82-4BFD-9DC0-19B4CD62059E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82-4BFD-9DC0-19B4CD62059E}"/>
            </c:ext>
          </c:extLst>
        </c:ser>
        <c:ser>
          <c:idx val="2"/>
          <c:order val="2"/>
          <c:tx>
            <c:strRef>
              <c:f>macros!$B$33</c:f>
              <c:strCache>
                <c:ptCount val="1"/>
                <c:pt idx="0">
                  <c:v>Gov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macros!$I$33:$AJ$33</c:f>
              <c:numCache>
                <c:formatCode>General</c:formatCode>
                <c:ptCount val="28"/>
                <c:pt idx="0">
                  <c:v>87.494310070770624</c:v>
                </c:pt>
                <c:pt idx="1">
                  <c:v>88.278840325820028</c:v>
                </c:pt>
                <c:pt idx="2">
                  <c:v>88.423088003613671</c:v>
                </c:pt>
                <c:pt idx="3">
                  <c:v>89.995093150404671</c:v>
                </c:pt>
                <c:pt idx="4">
                  <c:v>92.817490224464862</c:v>
                </c:pt>
                <c:pt idx="5">
                  <c:v>93.714622611719477</c:v>
                </c:pt>
                <c:pt idx="6">
                  <c:v>95.997562243769153</c:v>
                </c:pt>
                <c:pt idx="7">
                  <c:v>95.573650795751647</c:v>
                </c:pt>
                <c:pt idx="8">
                  <c:v>95.392605233062667</c:v>
                </c:pt>
                <c:pt idx="9">
                  <c:v>96.064534905715604</c:v>
                </c:pt>
                <c:pt idx="10">
                  <c:v>95.882753183853552</c:v>
                </c:pt>
                <c:pt idx="11">
                  <c:v>96.821098861233054</c:v>
                </c:pt>
                <c:pt idx="12">
                  <c:v>98.053092233506788</c:v>
                </c:pt>
                <c:pt idx="13">
                  <c:v>98.870741127395092</c:v>
                </c:pt>
                <c:pt idx="14">
                  <c:v>99.851036254072497</c:v>
                </c:pt>
                <c:pt idx="15">
                  <c:v>99.999999999999986</c:v>
                </c:pt>
                <c:pt idx="16">
                  <c:v>100.21738935361027</c:v>
                </c:pt>
                <c:pt idx="17">
                  <c:v>100.43477793231611</c:v>
                </c:pt>
                <c:pt idx="18">
                  <c:v>101.26738945512272</c:v>
                </c:pt>
                <c:pt idx="19">
                  <c:v>102.10000020302495</c:v>
                </c:pt>
                <c:pt idx="20">
                  <c:v>102.77391053130562</c:v>
                </c:pt>
                <c:pt idx="21">
                  <c:v>103.44782163449067</c:v>
                </c:pt>
                <c:pt idx="22">
                  <c:v>104.40751127846224</c:v>
                </c:pt>
                <c:pt idx="23">
                  <c:v>105.36720014752942</c:v>
                </c:pt>
                <c:pt idx="24">
                  <c:v>106.24618582371617</c:v>
                </c:pt>
                <c:pt idx="25">
                  <c:v>106.96310334579077</c:v>
                </c:pt>
                <c:pt idx="26">
                  <c:v>107.55422831308786</c:v>
                </c:pt>
                <c:pt idx="27">
                  <c:v>108.21288697311171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82-4BFD-9DC0-19B4CD6205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'ind1'!$B$102</c:f>
          <c:strCache>
            <c:ptCount val="1"/>
            <c:pt idx="0">
              <c:v>G Retail Trade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'ind1'!$B$102</c:f>
              <c:strCache>
                <c:ptCount val="1"/>
                <c:pt idx="0">
                  <c:v>G Retail Trade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'ind1'!$H$102:$AI$102</c:f>
              <c:numCache>
                <c:formatCode>General</c:formatCode>
                <c:ptCount val="28"/>
                <c:pt idx="0">
                  <c:v>105.54874386598709</c:v>
                </c:pt>
                <c:pt idx="1">
                  <c:v>101.55002444947927</c:v>
                </c:pt>
                <c:pt idx="2">
                  <c:v>104.45784445391766</c:v>
                </c:pt>
                <c:pt idx="3">
                  <c:v>104.4201532050517</c:v>
                </c:pt>
                <c:pt idx="4">
                  <c:v>103.67075482756005</c:v>
                </c:pt>
                <c:pt idx="5">
                  <c:v>104.50149879947766</c:v>
                </c:pt>
                <c:pt idx="6">
                  <c:v>106.36538181986256</c:v>
                </c:pt>
                <c:pt idx="7">
                  <c:v>104.78793027554423</c:v>
                </c:pt>
                <c:pt idx="8">
                  <c:v>102.32540064063733</c:v>
                </c:pt>
                <c:pt idx="9">
                  <c:v>105.89079765504839</c:v>
                </c:pt>
                <c:pt idx="10">
                  <c:v>103.84878066201273</c:v>
                </c:pt>
                <c:pt idx="11">
                  <c:v>103.96226166915045</c:v>
                </c:pt>
                <c:pt idx="12">
                  <c:v>101.11778478137089</c:v>
                </c:pt>
                <c:pt idx="13">
                  <c:v>101.41854206634849</c:v>
                </c:pt>
                <c:pt idx="14">
                  <c:v>99.658236048499106</c:v>
                </c:pt>
                <c:pt idx="15">
                  <c:v>100</c:v>
                </c:pt>
                <c:pt idx="16">
                  <c:v>99.872022521004411</c:v>
                </c:pt>
                <c:pt idx="17">
                  <c:v>99.934200431211949</c:v>
                </c:pt>
                <c:pt idx="18">
                  <c:v>99.145106438665721</c:v>
                </c:pt>
                <c:pt idx="19">
                  <c:v>98.930191099581648</c:v>
                </c:pt>
                <c:pt idx="20">
                  <c:v>99.805235381635001</c:v>
                </c:pt>
                <c:pt idx="21">
                  <c:v>100.67845778117585</c:v>
                </c:pt>
                <c:pt idx="22">
                  <c:v>101.09534562347659</c:v>
                </c:pt>
                <c:pt idx="23">
                  <c:v>101.70366723791221</c:v>
                </c:pt>
                <c:pt idx="24">
                  <c:v>101.72908772940097</c:v>
                </c:pt>
                <c:pt idx="25">
                  <c:v>101.79146387305258</c:v>
                </c:pt>
                <c:pt idx="26">
                  <c:v>101.85216797173983</c:v>
                </c:pt>
                <c:pt idx="27">
                  <c:v>101.89702133514528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3E-4DBA-9D6A-FE3078162CDE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3E-4DBA-9D6A-FE3078162CDE}"/>
            </c:ext>
          </c:extLst>
        </c:ser>
        <c:ser>
          <c:idx val="2"/>
          <c:order val="2"/>
          <c:tx>
            <c:strRef>
              <c:f>macros!$B$31</c:f>
              <c:strCache>
                <c:ptCount val="1"/>
                <c:pt idx="0">
                  <c:v>Consumption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macros!$I$31:$AJ$31</c:f>
              <c:numCache>
                <c:formatCode>General</c:formatCode>
                <c:ptCount val="28"/>
                <c:pt idx="0">
                  <c:v>85.963766696554131</c:v>
                </c:pt>
                <c:pt idx="1">
                  <c:v>90.070435534575623</c:v>
                </c:pt>
                <c:pt idx="2">
                  <c:v>91.297617017373838</c:v>
                </c:pt>
                <c:pt idx="3">
                  <c:v>92.253815225854908</c:v>
                </c:pt>
                <c:pt idx="4">
                  <c:v>87.990365756200404</c:v>
                </c:pt>
                <c:pt idx="5">
                  <c:v>93.555920988277677</c:v>
                </c:pt>
                <c:pt idx="6">
                  <c:v>95.651503341454344</c:v>
                </c:pt>
                <c:pt idx="7">
                  <c:v>97.769530341816349</c:v>
                </c:pt>
                <c:pt idx="8">
                  <c:v>98.477850032731652</c:v>
                </c:pt>
                <c:pt idx="9">
                  <c:v>99.254492907611336</c:v>
                </c:pt>
                <c:pt idx="10">
                  <c:v>99.404672443584175</c:v>
                </c:pt>
                <c:pt idx="11">
                  <c:v>99.900099423932687</c:v>
                </c:pt>
                <c:pt idx="12">
                  <c:v>99.882276465650207</c:v>
                </c:pt>
                <c:pt idx="13">
                  <c:v>100.23049532501369</c:v>
                </c:pt>
                <c:pt idx="14">
                  <c:v>100.66387016227502</c:v>
                </c:pt>
                <c:pt idx="15">
                  <c:v>100</c:v>
                </c:pt>
                <c:pt idx="16">
                  <c:v>100.76674491915233</c:v>
                </c:pt>
                <c:pt idx="17">
                  <c:v>101.53349076024541</c:v>
                </c:pt>
                <c:pt idx="18">
                  <c:v>102.06674496893713</c:v>
                </c:pt>
                <c:pt idx="19">
                  <c:v>102.59999917762886</c:v>
                </c:pt>
                <c:pt idx="20">
                  <c:v>103.48821439827665</c:v>
                </c:pt>
                <c:pt idx="21">
                  <c:v>104.37642869698372</c:v>
                </c:pt>
                <c:pt idx="22">
                  <c:v>104.87331418757448</c:v>
                </c:pt>
                <c:pt idx="23">
                  <c:v>105.37019967816524</c:v>
                </c:pt>
                <c:pt idx="24">
                  <c:v>106.24921024251816</c:v>
                </c:pt>
                <c:pt idx="25">
                  <c:v>106.9661482354211</c:v>
                </c:pt>
                <c:pt idx="26">
                  <c:v>107.55728925896081</c:v>
                </c:pt>
                <c:pt idx="27">
                  <c:v>108.21596705101823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3E-4DBA-9D6A-FE3078162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'ind1'!$B$103</c:f>
          <c:strCache>
            <c:ptCount val="1"/>
            <c:pt idx="0">
              <c:v>H Accommodation and Food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'ind1'!$B$103</c:f>
              <c:strCache>
                <c:ptCount val="1"/>
                <c:pt idx="0">
                  <c:v>H Accommodation and Food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'ind1'!$H$103:$AI$103</c:f>
              <c:numCache>
                <c:formatCode>General</c:formatCode>
                <c:ptCount val="28"/>
                <c:pt idx="0">
                  <c:v>98.379634376586438</c:v>
                </c:pt>
                <c:pt idx="1">
                  <c:v>100.93268184156645</c:v>
                </c:pt>
                <c:pt idx="2">
                  <c:v>103.94470454296506</c:v>
                </c:pt>
                <c:pt idx="3">
                  <c:v>103.88965499490156</c:v>
                </c:pt>
                <c:pt idx="4">
                  <c:v>103.09795402609046</c:v>
                </c:pt>
                <c:pt idx="5">
                  <c:v>103.8228878133994</c:v>
                </c:pt>
                <c:pt idx="6">
                  <c:v>105.63624802318955</c:v>
                </c:pt>
                <c:pt idx="7">
                  <c:v>104.0738425522095</c:v>
                </c:pt>
                <c:pt idx="8">
                  <c:v>101.63546687582486</c:v>
                </c:pt>
                <c:pt idx="9">
                  <c:v>105.24394647007828</c:v>
                </c:pt>
                <c:pt idx="10">
                  <c:v>103.27086750057266</c:v>
                </c:pt>
                <c:pt idx="11">
                  <c:v>103.47809768799337</c:v>
                </c:pt>
                <c:pt idx="12">
                  <c:v>100.6863062788793</c:v>
                </c:pt>
                <c:pt idx="13">
                  <c:v>101.17841957125582</c:v>
                </c:pt>
                <c:pt idx="14">
                  <c:v>99.535425079706187</c:v>
                </c:pt>
                <c:pt idx="15">
                  <c:v>100</c:v>
                </c:pt>
                <c:pt idx="16">
                  <c:v>100.77333247392539</c:v>
                </c:pt>
                <c:pt idx="17">
                  <c:v>101.74544159523614</c:v>
                </c:pt>
                <c:pt idx="18">
                  <c:v>102.61894583676832</c:v>
                </c:pt>
                <c:pt idx="19">
                  <c:v>103.43353264997918</c:v>
                </c:pt>
                <c:pt idx="20">
                  <c:v>103.59712593593034</c:v>
                </c:pt>
                <c:pt idx="21">
                  <c:v>103.78749294940189</c:v>
                </c:pt>
                <c:pt idx="22">
                  <c:v>103.78241218514572</c:v>
                </c:pt>
                <c:pt idx="23">
                  <c:v>103.91348250432981</c:v>
                </c:pt>
                <c:pt idx="24">
                  <c:v>104.0108670935318</c:v>
                </c:pt>
                <c:pt idx="25">
                  <c:v>104.18633599518887</c:v>
                </c:pt>
                <c:pt idx="26">
                  <c:v>104.62128020128226</c:v>
                </c:pt>
                <c:pt idx="27">
                  <c:v>104.9611082531961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69-45C7-987C-C7777797C644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69-45C7-987C-C7777797C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'ind1'!$B$113</c:f>
          <c:strCache>
            <c:ptCount val="1"/>
            <c:pt idx="0">
              <c:v>R Arts and Recreation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'ind1'!$B$113</c:f>
              <c:strCache>
                <c:ptCount val="1"/>
                <c:pt idx="0">
                  <c:v>R Arts and Recreation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'ind1'!$H$113:$AI$113</c:f>
              <c:numCache>
                <c:formatCode>General</c:formatCode>
                <c:ptCount val="28"/>
                <c:pt idx="0">
                  <c:v>101.33794161796374</c:v>
                </c:pt>
                <c:pt idx="1">
                  <c:v>127.19237409590879</c:v>
                </c:pt>
                <c:pt idx="2">
                  <c:v>129.0347891723132</c:v>
                </c:pt>
                <c:pt idx="3">
                  <c:v>127.02696479006811</c:v>
                </c:pt>
                <c:pt idx="4">
                  <c:v>124.21450736340157</c:v>
                </c:pt>
                <c:pt idx="5">
                  <c:v>123.21355798073142</c:v>
                </c:pt>
                <c:pt idx="6">
                  <c:v>123.47781631831143</c:v>
                </c:pt>
                <c:pt idx="7">
                  <c:v>119.72510208681292</c:v>
                </c:pt>
                <c:pt idx="8">
                  <c:v>115.0774980808955</c:v>
                </c:pt>
                <c:pt idx="9">
                  <c:v>117.13128192576082</c:v>
                </c:pt>
                <c:pt idx="10">
                  <c:v>113.02990543237189</c:v>
                </c:pt>
                <c:pt idx="11">
                  <c:v>111.2751539060063</c:v>
                </c:pt>
                <c:pt idx="12">
                  <c:v>106.5414523345984</c:v>
                </c:pt>
                <c:pt idx="13">
                  <c:v>105.02022414117862</c:v>
                </c:pt>
                <c:pt idx="14">
                  <c:v>101.41446791882035</c:v>
                </c:pt>
                <c:pt idx="15">
                  <c:v>100</c:v>
                </c:pt>
                <c:pt idx="16">
                  <c:v>100.18862521694865</c:v>
                </c:pt>
                <c:pt idx="17">
                  <c:v>100.53343939788968</c:v>
                </c:pt>
                <c:pt idx="18">
                  <c:v>100.48112360151364</c:v>
                </c:pt>
                <c:pt idx="19">
                  <c:v>100.66860524996241</c:v>
                </c:pt>
                <c:pt idx="20">
                  <c:v>101.41548658220809</c:v>
                </c:pt>
                <c:pt idx="21">
                  <c:v>102.14353575196147</c:v>
                </c:pt>
                <c:pt idx="22">
                  <c:v>102.59259039368919</c:v>
                </c:pt>
                <c:pt idx="23">
                  <c:v>103.17455223680938</c:v>
                </c:pt>
                <c:pt idx="24">
                  <c:v>103.42693991808908</c:v>
                </c:pt>
                <c:pt idx="25">
                  <c:v>103.62685915146545</c:v>
                </c:pt>
                <c:pt idx="26">
                  <c:v>103.86048089169697</c:v>
                </c:pt>
                <c:pt idx="27">
                  <c:v>104.05260211070896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3C-47B8-9CB6-19CAE64868BC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3C-47B8-9CB6-19CAE6486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'ind1'!$B$114</c:f>
          <c:strCache>
            <c:ptCount val="1"/>
            <c:pt idx="0">
              <c:v>S Other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'ind1'!$B$114</c:f>
              <c:strCache>
                <c:ptCount val="1"/>
                <c:pt idx="0">
                  <c:v>S Other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'ind1'!$H$114:$AI$114</c:f>
              <c:numCache>
                <c:formatCode>General</c:formatCode>
                <c:ptCount val="28"/>
                <c:pt idx="0">
                  <c:v>96.554564091223611</c:v>
                </c:pt>
                <c:pt idx="1">
                  <c:v>98.398834315974923</c:v>
                </c:pt>
                <c:pt idx="2">
                  <c:v>101.57173677470945</c:v>
                </c:pt>
                <c:pt idx="3">
                  <c:v>101.84718896798384</c:v>
                </c:pt>
                <c:pt idx="4">
                  <c:v>101.48292935809076</c:v>
                </c:pt>
                <c:pt idx="5">
                  <c:v>102.55270024203794</c:v>
                </c:pt>
                <c:pt idx="6">
                  <c:v>104.67759803220065</c:v>
                </c:pt>
                <c:pt idx="7">
                  <c:v>103.36234694921356</c:v>
                </c:pt>
                <c:pt idx="8">
                  <c:v>101.14572515601793</c:v>
                </c:pt>
                <c:pt idx="9">
                  <c:v>104.88139963395056</c:v>
                </c:pt>
                <c:pt idx="10">
                  <c:v>103.04599208365651</c:v>
                </c:pt>
                <c:pt idx="11">
                  <c:v>103.31343543291294</c:v>
                </c:pt>
                <c:pt idx="12">
                  <c:v>100.68497046846849</c:v>
                </c:pt>
                <c:pt idx="13">
                  <c:v>101.11716555038707</c:v>
                </c:pt>
                <c:pt idx="14">
                  <c:v>99.502733228936776</c:v>
                </c:pt>
                <c:pt idx="15">
                  <c:v>100</c:v>
                </c:pt>
                <c:pt idx="16">
                  <c:v>99.878371759564189</c:v>
                </c:pt>
                <c:pt idx="17">
                  <c:v>99.767464042194717</c:v>
                </c:pt>
                <c:pt idx="18">
                  <c:v>99.418060481117109</c:v>
                </c:pt>
                <c:pt idx="19">
                  <c:v>99.237809823360223</c:v>
                </c:pt>
                <c:pt idx="20">
                  <c:v>99.632304472660906</c:v>
                </c:pt>
                <c:pt idx="21">
                  <c:v>100.03083336390911</c:v>
                </c:pt>
                <c:pt idx="22">
                  <c:v>100.31625226262997</c:v>
                </c:pt>
                <c:pt idx="23">
                  <c:v>100.68377176856235</c:v>
                </c:pt>
                <c:pt idx="24">
                  <c:v>100.79663211900169</c:v>
                </c:pt>
                <c:pt idx="25">
                  <c:v>100.90069752292943</c:v>
                </c:pt>
                <c:pt idx="26">
                  <c:v>101.04093327984501</c:v>
                </c:pt>
                <c:pt idx="27">
                  <c:v>101.12175186078679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16-4702-8414-97A9142527A4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16-4702-8414-97A914252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'ind1'!$B$105</c:f>
          <c:strCache>
            <c:ptCount val="1"/>
            <c:pt idx="0">
              <c:v>J Information Media and Telecommunications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'ind1'!$B$105</c:f>
              <c:strCache>
                <c:ptCount val="1"/>
                <c:pt idx="0">
                  <c:v>J Information Media and Telecommunications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'ind1'!$H$105:$AI$105</c:f>
              <c:numCache>
                <c:formatCode>General</c:formatCode>
                <c:ptCount val="28"/>
                <c:pt idx="0">
                  <c:v>99.651352187388099</c:v>
                </c:pt>
                <c:pt idx="1">
                  <c:v>98.546114426275196</c:v>
                </c:pt>
                <c:pt idx="2">
                  <c:v>100.2904447726163</c:v>
                </c:pt>
                <c:pt idx="3">
                  <c:v>99.344966451967366</c:v>
                </c:pt>
                <c:pt idx="4">
                  <c:v>98.048551392090701</c:v>
                </c:pt>
                <c:pt idx="5">
                  <c:v>98.360166694427633</c:v>
                </c:pt>
                <c:pt idx="6">
                  <c:v>99.78656037998276</c:v>
                </c:pt>
                <c:pt idx="7">
                  <c:v>98.336974646035287</c:v>
                </c:pt>
                <c:pt idx="8">
                  <c:v>96.115383159896282</c:v>
                </c:pt>
                <c:pt idx="9">
                  <c:v>100.2674519248453</c:v>
                </c:pt>
                <c:pt idx="10">
                  <c:v>98.854794577425679</c:v>
                </c:pt>
                <c:pt idx="11">
                  <c:v>99.808092208602119</c:v>
                </c:pt>
                <c:pt idx="12">
                  <c:v>97.629975554993592</c:v>
                </c:pt>
                <c:pt idx="13">
                  <c:v>99.255110233325738</c:v>
                </c:pt>
                <c:pt idx="14">
                  <c:v>98.528247496041175</c:v>
                </c:pt>
                <c:pt idx="15">
                  <c:v>100</c:v>
                </c:pt>
                <c:pt idx="16">
                  <c:v>100.22528129900245</c:v>
                </c:pt>
                <c:pt idx="17">
                  <c:v>100.16851400112775</c:v>
                </c:pt>
                <c:pt idx="18">
                  <c:v>100.61962723857776</c:v>
                </c:pt>
                <c:pt idx="19">
                  <c:v>100.58211226229709</c:v>
                </c:pt>
                <c:pt idx="20">
                  <c:v>100.79289921719356</c:v>
                </c:pt>
                <c:pt idx="21">
                  <c:v>100.95185914449858</c:v>
                </c:pt>
                <c:pt idx="22">
                  <c:v>101.340501217056</c:v>
                </c:pt>
                <c:pt idx="23">
                  <c:v>101.49950715804427</c:v>
                </c:pt>
                <c:pt idx="24">
                  <c:v>102.00562487460276</c:v>
                </c:pt>
                <c:pt idx="25">
                  <c:v>102.37617164268086</c:v>
                </c:pt>
                <c:pt idx="26">
                  <c:v>102.89714869553673</c:v>
                </c:pt>
                <c:pt idx="27">
                  <c:v>103.24462326087611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70-41B7-B395-F03302BB5673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70-41B7-B395-F03302BB5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'ind1'!$B$106</c:f>
          <c:strCache>
            <c:ptCount val="1"/>
            <c:pt idx="0">
              <c:v>K Financial and Insurance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'ind1'!$B$106</c:f>
              <c:strCache>
                <c:ptCount val="1"/>
                <c:pt idx="0">
                  <c:v>K Financial and Insurance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'ind1'!$H$106:$AI$106</c:f>
              <c:numCache>
                <c:formatCode>General</c:formatCode>
                <c:ptCount val="28"/>
                <c:pt idx="0">
                  <c:v>98.069957852470381</c:v>
                </c:pt>
                <c:pt idx="1">
                  <c:v>98.424258832517012</c:v>
                </c:pt>
                <c:pt idx="2">
                  <c:v>101.71279379926466</c:v>
                </c:pt>
                <c:pt idx="3">
                  <c:v>102.05288934742846</c:v>
                </c:pt>
                <c:pt idx="4">
                  <c:v>101.87689830660644</c:v>
                </c:pt>
                <c:pt idx="5">
                  <c:v>103.06381364714809</c:v>
                </c:pt>
                <c:pt idx="6">
                  <c:v>105.40339514717691</c:v>
                </c:pt>
                <c:pt idx="7">
                  <c:v>104.24007827578654</c:v>
                </c:pt>
                <c:pt idx="8">
                  <c:v>102.14213051101548</c:v>
                </c:pt>
                <c:pt idx="9">
                  <c:v>106.03680219011201</c:v>
                </c:pt>
                <c:pt idx="10">
                  <c:v>104.13914079664835</c:v>
                </c:pt>
                <c:pt idx="11">
                  <c:v>104.22066346781446</c:v>
                </c:pt>
                <c:pt idx="12">
                  <c:v>101.44811258655734</c:v>
                </c:pt>
                <c:pt idx="13">
                  <c:v>101.66934720075011</c:v>
                </c:pt>
                <c:pt idx="14">
                  <c:v>99.706343729329745</c:v>
                </c:pt>
                <c:pt idx="15">
                  <c:v>100</c:v>
                </c:pt>
                <c:pt idx="16">
                  <c:v>100.39519923249674</c:v>
                </c:pt>
                <c:pt idx="17">
                  <c:v>100.7847226196166</c:v>
                </c:pt>
                <c:pt idx="18">
                  <c:v>100.79445097005122</c:v>
                </c:pt>
                <c:pt idx="19">
                  <c:v>100.96604284114757</c:v>
                </c:pt>
                <c:pt idx="20">
                  <c:v>101.41001713513553</c:v>
                </c:pt>
                <c:pt idx="21">
                  <c:v>101.85561884918377</c:v>
                </c:pt>
                <c:pt idx="22">
                  <c:v>101.96834338033737</c:v>
                </c:pt>
                <c:pt idx="23">
                  <c:v>102.18044402082192</c:v>
                </c:pt>
                <c:pt idx="24">
                  <c:v>102.7479667957623</c:v>
                </c:pt>
                <c:pt idx="25">
                  <c:v>103.17988991227352</c:v>
                </c:pt>
                <c:pt idx="26">
                  <c:v>103.61681972106929</c:v>
                </c:pt>
                <c:pt idx="27">
                  <c:v>103.93468844303982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6D-4259-A8CE-43542C8D7B6C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6D-4259-A8CE-43542C8D7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'Emp ind'!$DY$95</c:f>
          <c:strCache>
            <c:ptCount val="1"/>
            <c:pt idx="0">
              <c:v>Employment by industry, 2018=100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3"/>
              <c:layout>
                <c:manualLayout>
                  <c:x val="-0.31023965141612203"/>
                  <c:y val="5.103667406988675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2024</a:t>
                    </a:r>
                  </a:p>
                </c:rich>
              </c:tx>
              <c:spPr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77816"/>
                        <a:gd name="adj2" fmla="val -461596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0-AD4E-4DCD-BC82-AFF6523ED2D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'Emp ind'!$DY$98:$DY$116</c:f>
              <c:strCache>
                <c:ptCount val="19"/>
                <c:pt idx="0">
                  <c:v>D Electricity, Gas, Water and Waste Services</c:v>
                </c:pt>
                <c:pt idx="1">
                  <c:v>J Information Media and Telecommunications</c:v>
                </c:pt>
                <c:pt idx="2">
                  <c:v>L Rental, Hiring and Real Estate Services</c:v>
                </c:pt>
                <c:pt idx="3">
                  <c:v>R Arts and Recreation Services</c:v>
                </c:pt>
                <c:pt idx="4">
                  <c:v>B Mining</c:v>
                </c:pt>
                <c:pt idx="5">
                  <c:v>A Agriculture, Forestry and Fishing</c:v>
                </c:pt>
                <c:pt idx="6">
                  <c:v>F Wholesale Trade</c:v>
                </c:pt>
                <c:pt idx="7">
                  <c:v>N Administrative and Support Services</c:v>
                </c:pt>
                <c:pt idx="8">
                  <c:v>K Financial and Insurance Services</c:v>
                </c:pt>
                <c:pt idx="9">
                  <c:v>S Other Services</c:v>
                </c:pt>
                <c:pt idx="10">
                  <c:v>I Transport, Postal and Warehousing</c:v>
                </c:pt>
                <c:pt idx="11">
                  <c:v>O Public Administration and Safety</c:v>
                </c:pt>
                <c:pt idx="12">
                  <c:v>H Accommodation and Food Services</c:v>
                </c:pt>
                <c:pt idx="13">
                  <c:v>C Manufacturing</c:v>
                </c:pt>
                <c:pt idx="14">
                  <c:v>P Education and Training</c:v>
                </c:pt>
                <c:pt idx="15">
                  <c:v>M Professional, Scientific and Technical Services</c:v>
                </c:pt>
                <c:pt idx="16">
                  <c:v>E Construction</c:v>
                </c:pt>
                <c:pt idx="17">
                  <c:v>G Retail Trade</c:v>
                </c:pt>
                <c:pt idx="18">
                  <c:v>Q Health Care and Social Assistance</c:v>
                </c:pt>
              </c:strCache>
            </c:strRef>
          </c:cat>
          <c:val>
            <c:numRef>
              <c:f>'Emp ind'!$EF$98:$EF$116</c:f>
              <c:numCache>
                <c:formatCode>General</c:formatCode>
                <c:ptCount val="19"/>
                <c:pt idx="0">
                  <c:v>1.5422207000623664</c:v>
                </c:pt>
                <c:pt idx="1">
                  <c:v>1.2117771156959707</c:v>
                </c:pt>
                <c:pt idx="2">
                  <c:v>1.4377361341626145</c:v>
                </c:pt>
                <c:pt idx="3">
                  <c:v>1.7926731213024121</c:v>
                </c:pt>
                <c:pt idx="4">
                  <c:v>1.2872157180847013</c:v>
                </c:pt>
                <c:pt idx="5">
                  <c:v>5.4410409135598821</c:v>
                </c:pt>
                <c:pt idx="6">
                  <c:v>2.1638058288804056</c:v>
                </c:pt>
                <c:pt idx="7">
                  <c:v>2.5868675189576873</c:v>
                </c:pt>
                <c:pt idx="8">
                  <c:v>2.0740643129776299</c:v>
                </c:pt>
                <c:pt idx="9">
                  <c:v>3.9480671838649108</c:v>
                </c:pt>
                <c:pt idx="10">
                  <c:v>4.4996227865854932</c:v>
                </c:pt>
                <c:pt idx="11">
                  <c:v>7.3733598474853377</c:v>
                </c:pt>
                <c:pt idx="12">
                  <c:v>8.2081505570914892</c:v>
                </c:pt>
                <c:pt idx="13">
                  <c:v>7.2973074617259384</c:v>
                </c:pt>
                <c:pt idx="14">
                  <c:v>8.5601824545246785</c:v>
                </c:pt>
                <c:pt idx="15">
                  <c:v>5.3732551351873488</c:v>
                </c:pt>
                <c:pt idx="16">
                  <c:v>8.5292058807337732</c:v>
                </c:pt>
                <c:pt idx="17">
                  <c:v>10.814187672546204</c:v>
                </c:pt>
                <c:pt idx="18">
                  <c:v>15.093988374358199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4E-4DCD-BC82-AFF6523ED2D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4"/>
              <c:layout>
                <c:manualLayout>
                  <c:x val="-0.13420479302832244"/>
                  <c:y val="-7.230145260287042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2018</a:t>
                    </a:r>
                  </a:p>
                </c:rich>
              </c:tx>
              <c:spPr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74141"/>
                        <a:gd name="adj2" fmla="val -394630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2-AD4E-4DCD-BC82-AFF6523ED2D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'Emp ind'!$DY$98:$DY$116</c:f>
              <c:strCache>
                <c:ptCount val="19"/>
                <c:pt idx="0">
                  <c:v>D Electricity, Gas, Water and Waste Services</c:v>
                </c:pt>
                <c:pt idx="1">
                  <c:v>J Information Media and Telecommunications</c:v>
                </c:pt>
                <c:pt idx="2">
                  <c:v>L Rental, Hiring and Real Estate Services</c:v>
                </c:pt>
                <c:pt idx="3">
                  <c:v>R Arts and Recreation Services</c:v>
                </c:pt>
                <c:pt idx="4">
                  <c:v>B Mining</c:v>
                </c:pt>
                <c:pt idx="5">
                  <c:v>A Agriculture, Forestry and Fishing</c:v>
                </c:pt>
                <c:pt idx="6">
                  <c:v>F Wholesale Trade</c:v>
                </c:pt>
                <c:pt idx="7">
                  <c:v>N Administrative and Support Services</c:v>
                </c:pt>
                <c:pt idx="8">
                  <c:v>K Financial and Insurance Services</c:v>
                </c:pt>
                <c:pt idx="9">
                  <c:v>S Other Services</c:v>
                </c:pt>
                <c:pt idx="10">
                  <c:v>I Transport, Postal and Warehousing</c:v>
                </c:pt>
                <c:pt idx="11">
                  <c:v>O Public Administration and Safety</c:v>
                </c:pt>
                <c:pt idx="12">
                  <c:v>H Accommodation and Food Services</c:v>
                </c:pt>
                <c:pt idx="13">
                  <c:v>C Manufacturing</c:v>
                </c:pt>
                <c:pt idx="14">
                  <c:v>P Education and Training</c:v>
                </c:pt>
                <c:pt idx="15">
                  <c:v>M Professional, Scientific and Technical Services</c:v>
                </c:pt>
                <c:pt idx="16">
                  <c:v>E Construction</c:v>
                </c:pt>
                <c:pt idx="17">
                  <c:v>G Retail Trade</c:v>
                </c:pt>
                <c:pt idx="18">
                  <c:v>Q Health Care and Social Assistance</c:v>
                </c:pt>
              </c:strCache>
            </c:strRef>
          </c:cat>
          <c:val>
            <c:numRef>
              <c:f>'Emp ind'!$EG$98:$EG$116</c:f>
              <c:numCache>
                <c:formatCode>General</c:formatCode>
                <c:ptCount val="19"/>
                <c:pt idx="0">
                  <c:v>-1.1892348856753805</c:v>
                </c:pt>
                <c:pt idx="1">
                  <c:v>-1.5327656511676844</c:v>
                </c:pt>
                <c:pt idx="2">
                  <c:v>-1.6989488955372833</c:v>
                </c:pt>
                <c:pt idx="3">
                  <c:v>-1.9009229176338509</c:v>
                </c:pt>
                <c:pt idx="4">
                  <c:v>-1.964004961783631</c:v>
                </c:pt>
                <c:pt idx="5">
                  <c:v>-2.5280061301917987</c:v>
                </c:pt>
                <c:pt idx="6">
                  <c:v>-3.0179830566321062</c:v>
                </c:pt>
                <c:pt idx="7">
                  <c:v>-3.4057803328417213</c:v>
                </c:pt>
                <c:pt idx="8">
                  <c:v>-3.5354188593846083</c:v>
                </c:pt>
                <c:pt idx="9">
                  <c:v>-3.9587735670225008</c:v>
                </c:pt>
                <c:pt idx="10">
                  <c:v>-5.1006492266193684</c:v>
                </c:pt>
                <c:pt idx="11">
                  <c:v>-6.660852389540822</c:v>
                </c:pt>
                <c:pt idx="12">
                  <c:v>-6.9959544310923967</c:v>
                </c:pt>
                <c:pt idx="13">
                  <c:v>-7.1899032744608142</c:v>
                </c:pt>
                <c:pt idx="14">
                  <c:v>-8.1806214206730168</c:v>
                </c:pt>
                <c:pt idx="15">
                  <c:v>-8.488607625805475</c:v>
                </c:pt>
                <c:pt idx="16">
                  <c:v>-9.041261883592389</c:v>
                </c:pt>
                <c:pt idx="17">
                  <c:v>-10.16254227541782</c:v>
                </c:pt>
                <c:pt idx="18">
                  <c:v>-13.181457186192047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4E-4DCD-BC82-AFF6523ED2D9}"/>
            </c:ext>
          </c:extLst>
        </c:ser>
        <c:ser>
          <c:idx val="2"/>
          <c:order val="2"/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'Emp ind'!$DY$98:$DY$116</c:f>
              <c:strCache>
                <c:ptCount val="19"/>
                <c:pt idx="0">
                  <c:v>D Electricity, Gas, Water and Waste Services</c:v>
                </c:pt>
                <c:pt idx="1">
                  <c:v>J Information Media and Telecommunications</c:v>
                </c:pt>
                <c:pt idx="2">
                  <c:v>L Rental, Hiring and Real Estate Services</c:v>
                </c:pt>
                <c:pt idx="3">
                  <c:v>R Arts and Recreation Services</c:v>
                </c:pt>
                <c:pt idx="4">
                  <c:v>B Mining</c:v>
                </c:pt>
                <c:pt idx="5">
                  <c:v>A Agriculture, Forestry and Fishing</c:v>
                </c:pt>
                <c:pt idx="6">
                  <c:v>F Wholesale Trade</c:v>
                </c:pt>
                <c:pt idx="7">
                  <c:v>N Administrative and Support Services</c:v>
                </c:pt>
                <c:pt idx="8">
                  <c:v>K Financial and Insurance Services</c:v>
                </c:pt>
                <c:pt idx="9">
                  <c:v>S Other Services</c:v>
                </c:pt>
                <c:pt idx="10">
                  <c:v>I Transport, Postal and Warehousing</c:v>
                </c:pt>
                <c:pt idx="11">
                  <c:v>O Public Administration and Safety</c:v>
                </c:pt>
                <c:pt idx="12">
                  <c:v>H Accommodation and Food Services</c:v>
                </c:pt>
                <c:pt idx="13">
                  <c:v>C Manufacturing</c:v>
                </c:pt>
                <c:pt idx="14">
                  <c:v>P Education and Training</c:v>
                </c:pt>
                <c:pt idx="15">
                  <c:v>M Professional, Scientific and Technical Services</c:v>
                </c:pt>
                <c:pt idx="16">
                  <c:v>E Construction</c:v>
                </c:pt>
                <c:pt idx="17">
                  <c:v>G Retail Trade</c:v>
                </c:pt>
                <c:pt idx="18">
                  <c:v>Q Health Care and Social Assistance</c:v>
                </c:pt>
              </c:strCache>
            </c:strRef>
          </c:cat>
          <c:val>
            <c:numRef>
              <c:f>'Emp ind'!$EI$98:$EI$116</c:f>
              <c:numCache>
                <c:formatCode>General</c:formatCode>
                <c:ptCount val="19"/>
                <c:pt idx="0">
                  <c:v>0.62095828350805049</c:v>
                </c:pt>
                <c:pt idx="1">
                  <c:v>0</c:v>
                </c:pt>
                <c:pt idx="2">
                  <c:v>0.19805238573734685</c:v>
                </c:pt>
                <c:pt idx="3">
                  <c:v>0</c:v>
                </c:pt>
                <c:pt idx="4">
                  <c:v>0.16619381418679713</c:v>
                </c:pt>
                <c:pt idx="5">
                  <c:v>0.57785306296118311</c:v>
                </c:pt>
                <c:pt idx="6">
                  <c:v>0</c:v>
                </c:pt>
                <c:pt idx="7">
                  <c:v>0.52992034644346075</c:v>
                </c:pt>
                <c:pt idx="8">
                  <c:v>0.13849991942492235</c:v>
                </c:pt>
                <c:pt idx="9">
                  <c:v>0.26715542092384759</c:v>
                </c:pt>
                <c:pt idx="10">
                  <c:v>0.23100037533204265</c:v>
                </c:pt>
                <c:pt idx="11">
                  <c:v>1.7888948070775399</c:v>
                </c:pt>
                <c:pt idx="12">
                  <c:v>0.51993956273080144</c:v>
                </c:pt>
                <c:pt idx="13">
                  <c:v>0.65341120235591355</c:v>
                </c:pt>
                <c:pt idx="14">
                  <c:v>1.7872706241460516</c:v>
                </c:pt>
                <c:pt idx="15">
                  <c:v>1.9937584814676566</c:v>
                </c:pt>
                <c:pt idx="16">
                  <c:v>1.9631130370336312</c:v>
                </c:pt>
                <c:pt idx="17">
                  <c:v>1.9906406665315401E-2</c:v>
                </c:pt>
                <c:pt idx="18">
                  <c:v>4.5110729556748961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4E-4DCD-BC82-AFF6523ED2D9}"/>
            </c:ext>
          </c:extLst>
        </c:ser>
        <c:ser>
          <c:idx val="3"/>
          <c:order val="3"/>
          <c:spPr>
            <a:pattFill prst="narHorz">
              <a:fgClr>
                <a:schemeClr val="accent2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'Emp ind'!$DY$98:$DY$116</c:f>
              <c:strCache>
                <c:ptCount val="19"/>
                <c:pt idx="0">
                  <c:v>D Electricity, Gas, Water and Waste Services</c:v>
                </c:pt>
                <c:pt idx="1">
                  <c:v>J Information Media and Telecommunications</c:v>
                </c:pt>
                <c:pt idx="2">
                  <c:v>L Rental, Hiring and Real Estate Services</c:v>
                </c:pt>
                <c:pt idx="3">
                  <c:v>R Arts and Recreation Services</c:v>
                </c:pt>
                <c:pt idx="4">
                  <c:v>B Mining</c:v>
                </c:pt>
                <c:pt idx="5">
                  <c:v>A Agriculture, Forestry and Fishing</c:v>
                </c:pt>
                <c:pt idx="6">
                  <c:v>F Wholesale Trade</c:v>
                </c:pt>
                <c:pt idx="7">
                  <c:v>N Administrative and Support Services</c:v>
                </c:pt>
                <c:pt idx="8">
                  <c:v>K Financial and Insurance Services</c:v>
                </c:pt>
                <c:pt idx="9">
                  <c:v>S Other Services</c:v>
                </c:pt>
                <c:pt idx="10">
                  <c:v>I Transport, Postal and Warehousing</c:v>
                </c:pt>
                <c:pt idx="11">
                  <c:v>O Public Administration and Safety</c:v>
                </c:pt>
                <c:pt idx="12">
                  <c:v>H Accommodation and Food Services</c:v>
                </c:pt>
                <c:pt idx="13">
                  <c:v>C Manufacturing</c:v>
                </c:pt>
                <c:pt idx="14">
                  <c:v>P Education and Training</c:v>
                </c:pt>
                <c:pt idx="15">
                  <c:v>M Professional, Scientific and Technical Services</c:v>
                </c:pt>
                <c:pt idx="16">
                  <c:v>E Construction</c:v>
                </c:pt>
                <c:pt idx="17">
                  <c:v>G Retail Trade</c:v>
                </c:pt>
                <c:pt idx="18">
                  <c:v>Q Health Care and Social Assistance</c:v>
                </c:pt>
              </c:strCache>
            </c:strRef>
          </c:cat>
          <c:val>
            <c:numRef>
              <c:f>'Emp ind'!$EJ$98:$EJ$116</c:f>
              <c:numCache>
                <c:formatCode>General</c:formatCode>
                <c:ptCount val="19"/>
                <c:pt idx="0">
                  <c:v>-0.20833892697644973</c:v>
                </c:pt>
                <c:pt idx="1">
                  <c:v>0</c:v>
                </c:pt>
                <c:pt idx="2">
                  <c:v>-8.0003708337690105E-2</c:v>
                </c:pt>
                <c:pt idx="3">
                  <c:v>-0.19942710701999133</c:v>
                </c:pt>
                <c:pt idx="4">
                  <c:v>-0.5453440242254004</c:v>
                </c:pt>
                <c:pt idx="5">
                  <c:v>0</c:v>
                </c:pt>
                <c:pt idx="6">
                  <c:v>-1.8848091066822281E-2</c:v>
                </c:pt>
                <c:pt idx="7">
                  <c:v>-7.5081917613498472E-2</c:v>
                </c:pt>
                <c:pt idx="8">
                  <c:v>-0.92388856337785485</c:v>
                </c:pt>
                <c:pt idx="9">
                  <c:v>-0.29006580373522883</c:v>
                </c:pt>
                <c:pt idx="10">
                  <c:v>-0.77822270487242484</c:v>
                </c:pt>
                <c:pt idx="11">
                  <c:v>-1.1495158767309981</c:v>
                </c:pt>
                <c:pt idx="12">
                  <c:v>-0.46332145147394321</c:v>
                </c:pt>
                <c:pt idx="13">
                  <c:v>-3.2067260563986011E-3</c:v>
                </c:pt>
                <c:pt idx="14">
                  <c:v>-1.5141454986789533</c:v>
                </c:pt>
                <c:pt idx="15">
                  <c:v>-2.2082438692666706</c:v>
                </c:pt>
                <c:pt idx="16">
                  <c:v>-1.5647667063910351</c:v>
                </c:pt>
                <c:pt idx="17">
                  <c:v>-0.57541069234820519</c:v>
                </c:pt>
                <c:pt idx="18">
                  <c:v>-4.6900742218069791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4E-4DCD-BC82-AFF6523ED2D9}"/>
            </c:ext>
          </c:extLst>
        </c:ser>
        <c:ser>
          <c:idx val="4"/>
          <c:order val="4"/>
          <c:spPr>
            <a:pattFill prst="pct70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'Emp ind'!$DY$98:$DY$116</c:f>
              <c:strCache>
                <c:ptCount val="19"/>
                <c:pt idx="0">
                  <c:v>D Electricity, Gas, Water and Waste Services</c:v>
                </c:pt>
                <c:pt idx="1">
                  <c:v>J Information Media and Telecommunications</c:v>
                </c:pt>
                <c:pt idx="2">
                  <c:v>L Rental, Hiring and Real Estate Services</c:v>
                </c:pt>
                <c:pt idx="3">
                  <c:v>R Arts and Recreation Services</c:v>
                </c:pt>
                <c:pt idx="4">
                  <c:v>B Mining</c:v>
                </c:pt>
                <c:pt idx="5">
                  <c:v>A Agriculture, Forestry and Fishing</c:v>
                </c:pt>
                <c:pt idx="6">
                  <c:v>F Wholesale Trade</c:v>
                </c:pt>
                <c:pt idx="7">
                  <c:v>N Administrative and Support Services</c:v>
                </c:pt>
                <c:pt idx="8">
                  <c:v>K Financial and Insurance Services</c:v>
                </c:pt>
                <c:pt idx="9">
                  <c:v>S Other Services</c:v>
                </c:pt>
                <c:pt idx="10">
                  <c:v>I Transport, Postal and Warehousing</c:v>
                </c:pt>
                <c:pt idx="11">
                  <c:v>O Public Administration and Safety</c:v>
                </c:pt>
                <c:pt idx="12">
                  <c:v>H Accommodation and Food Services</c:v>
                </c:pt>
                <c:pt idx="13">
                  <c:v>C Manufacturing</c:v>
                </c:pt>
                <c:pt idx="14">
                  <c:v>P Education and Training</c:v>
                </c:pt>
                <c:pt idx="15">
                  <c:v>M Professional, Scientific and Technical Services</c:v>
                </c:pt>
                <c:pt idx="16">
                  <c:v>E Construction</c:v>
                </c:pt>
                <c:pt idx="17">
                  <c:v>G Retail Trade</c:v>
                </c:pt>
                <c:pt idx="18">
                  <c:v>Q Health Care and Social Assistance</c:v>
                </c:pt>
              </c:strCache>
            </c:strRef>
          </c:cat>
          <c:val>
            <c:numRef>
              <c:f>'Emp ind'!$EL$98:$EL$116</c:f>
              <c:numCache>
                <c:formatCode>General</c:formatCode>
                <c:ptCount val="19"/>
                <c:pt idx="0">
                  <c:v>0</c:v>
                </c:pt>
                <c:pt idx="1">
                  <c:v>0.1513412555082263</c:v>
                </c:pt>
                <c:pt idx="2">
                  <c:v>0</c:v>
                </c:pt>
                <c:pt idx="3">
                  <c:v>0.5324613068269175</c:v>
                </c:pt>
                <c:pt idx="4">
                  <c:v>0</c:v>
                </c:pt>
                <c:pt idx="5">
                  <c:v>0</c:v>
                </c:pt>
                <c:pt idx="6">
                  <c:v>8.1468720673929074E-2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4E-4DCD-BC82-AFF6523ED2D9}"/>
            </c:ext>
          </c:extLst>
        </c:ser>
        <c:ser>
          <c:idx val="5"/>
          <c:order val="5"/>
          <c:spPr>
            <a:pattFill prst="pct90">
              <a:fgClr>
                <a:schemeClr val="accent2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'Emp ind'!$DY$98:$DY$116</c:f>
              <c:strCache>
                <c:ptCount val="19"/>
                <c:pt idx="0">
                  <c:v>D Electricity, Gas, Water and Waste Services</c:v>
                </c:pt>
                <c:pt idx="1">
                  <c:v>J Information Media and Telecommunications</c:v>
                </c:pt>
                <c:pt idx="2">
                  <c:v>L Rental, Hiring and Real Estate Services</c:v>
                </c:pt>
                <c:pt idx="3">
                  <c:v>R Arts and Recreation Services</c:v>
                </c:pt>
                <c:pt idx="4">
                  <c:v>B Mining</c:v>
                </c:pt>
                <c:pt idx="5">
                  <c:v>A Agriculture, Forestry and Fishing</c:v>
                </c:pt>
                <c:pt idx="6">
                  <c:v>F Wholesale Trade</c:v>
                </c:pt>
                <c:pt idx="7">
                  <c:v>N Administrative and Support Services</c:v>
                </c:pt>
                <c:pt idx="8">
                  <c:v>K Financial and Insurance Services</c:v>
                </c:pt>
                <c:pt idx="9">
                  <c:v>S Other Services</c:v>
                </c:pt>
                <c:pt idx="10">
                  <c:v>I Transport, Postal and Warehousing</c:v>
                </c:pt>
                <c:pt idx="11">
                  <c:v>O Public Administration and Safety</c:v>
                </c:pt>
                <c:pt idx="12">
                  <c:v>H Accommodation and Food Services</c:v>
                </c:pt>
                <c:pt idx="13">
                  <c:v>C Manufacturing</c:v>
                </c:pt>
                <c:pt idx="14">
                  <c:v>P Education and Training</c:v>
                </c:pt>
                <c:pt idx="15">
                  <c:v>M Professional, Scientific and Technical Services</c:v>
                </c:pt>
                <c:pt idx="16">
                  <c:v>E Construction</c:v>
                </c:pt>
                <c:pt idx="17">
                  <c:v>G Retail Trade</c:v>
                </c:pt>
                <c:pt idx="18">
                  <c:v>Q Health Care and Social Assistance</c:v>
                </c:pt>
              </c:strCache>
            </c:strRef>
          </c:cat>
          <c:val>
            <c:numRef>
              <c:f>'Emp ind'!$EM$98:$EM$116</c:f>
              <c:numCache>
                <c:formatCode>General</c:formatCode>
                <c:ptCount val="19"/>
                <c:pt idx="0">
                  <c:v>0</c:v>
                </c:pt>
                <c:pt idx="1">
                  <c:v>-0.16569721003194871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-0.10061381871139208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4E-4DCD-BC82-AFF6523ED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5620031"/>
        <c:axId val="235616287"/>
      </c:barChart>
      <c:catAx>
        <c:axId val="2356200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616287"/>
        <c:crosses val="autoZero"/>
        <c:auto val="1"/>
        <c:lblAlgn val="ctr"/>
        <c:lblOffset val="100"/>
        <c:noMultiLvlLbl val="0"/>
      </c:catAx>
      <c:valAx>
        <c:axId val="2356162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620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'ind1'!$B$108</c:f>
          <c:strCache>
            <c:ptCount val="1"/>
            <c:pt idx="0">
              <c:v>M Professional, Scientific and Technical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'ind1'!$B$108</c:f>
              <c:strCache>
                <c:ptCount val="1"/>
                <c:pt idx="0">
                  <c:v>M Professional, Scientific and Technical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'ind1'!$H$108:$AI$108</c:f>
              <c:numCache>
                <c:formatCode>General</c:formatCode>
                <c:ptCount val="28"/>
                <c:pt idx="0">
                  <c:v>87.369619753348829</c:v>
                </c:pt>
                <c:pt idx="1">
                  <c:v>88.497162148733466</c:v>
                </c:pt>
                <c:pt idx="2">
                  <c:v>92.115863261820166</c:v>
                </c:pt>
                <c:pt idx="3">
                  <c:v>93.033604910977715</c:v>
                </c:pt>
                <c:pt idx="4">
                  <c:v>93.465615134341007</c:v>
                </c:pt>
                <c:pt idx="5">
                  <c:v>95.104286210998467</c:v>
                </c:pt>
                <c:pt idx="6">
                  <c:v>97.813898310082067</c:v>
                </c:pt>
                <c:pt idx="7">
                  <c:v>97.336810276494603</c:v>
                </c:pt>
                <c:pt idx="8">
                  <c:v>96.016346293965015</c:v>
                </c:pt>
                <c:pt idx="9">
                  <c:v>100.41654653381757</c:v>
                </c:pt>
                <c:pt idx="10">
                  <c:v>99.419295041788317</c:v>
                </c:pt>
                <c:pt idx="11">
                  <c:v>100.35440966726374</c:v>
                </c:pt>
                <c:pt idx="12">
                  <c:v>98.57879239070347</c:v>
                </c:pt>
                <c:pt idx="13">
                  <c:v>99.754901287354457</c:v>
                </c:pt>
                <c:pt idx="14">
                  <c:v>98.753532181237276</c:v>
                </c:pt>
                <c:pt idx="15">
                  <c:v>100</c:v>
                </c:pt>
                <c:pt idx="16">
                  <c:v>100.97447723765434</c:v>
                </c:pt>
                <c:pt idx="17">
                  <c:v>101.79822705183153</c:v>
                </c:pt>
                <c:pt idx="18">
                  <c:v>102.33145062515798</c:v>
                </c:pt>
                <c:pt idx="19">
                  <c:v>102.65553565558507</c:v>
                </c:pt>
                <c:pt idx="20">
                  <c:v>103.43918332537416</c:v>
                </c:pt>
                <c:pt idx="21">
                  <c:v>104.15253317290473</c:v>
                </c:pt>
                <c:pt idx="22">
                  <c:v>104.62640490454952</c:v>
                </c:pt>
                <c:pt idx="23">
                  <c:v>104.9801558048207</c:v>
                </c:pt>
                <c:pt idx="24">
                  <c:v>105.69828406347796</c:v>
                </c:pt>
                <c:pt idx="25">
                  <c:v>106.39686148620558</c:v>
                </c:pt>
                <c:pt idx="26">
                  <c:v>107.07466761265061</c:v>
                </c:pt>
                <c:pt idx="27">
                  <c:v>107.73392633570636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2F-42FD-9AFF-CF3BE964AC59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2F-42FD-9AFF-CF3BE964AC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'ind1'!$B$109</c:f>
          <c:strCache>
            <c:ptCount val="1"/>
            <c:pt idx="0">
              <c:v>N Administrative and Support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'ind1'!$B$109</c:f>
              <c:strCache>
                <c:ptCount val="1"/>
                <c:pt idx="0">
                  <c:v>N Administrative and Support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'ind1'!$H$109:$AI$109</c:f>
              <c:numCache>
                <c:formatCode>General</c:formatCode>
                <c:ptCount val="28"/>
                <c:pt idx="0">
                  <c:v>84.560613614957816</c:v>
                </c:pt>
                <c:pt idx="1">
                  <c:v>84.897922439546392</c:v>
                </c:pt>
                <c:pt idx="2">
                  <c:v>87.733218434710679</c:v>
                </c:pt>
                <c:pt idx="3">
                  <c:v>88.197581828895281</c:v>
                </c:pt>
                <c:pt idx="4">
                  <c:v>88.187299430440831</c:v>
                </c:pt>
                <c:pt idx="5">
                  <c:v>89.598253375918574</c:v>
                </c:pt>
                <c:pt idx="6">
                  <c:v>92.067711823045812</c:v>
                </c:pt>
                <c:pt idx="7">
                  <c:v>91.754973365881753</c:v>
                </c:pt>
                <c:pt idx="8">
                  <c:v>90.753304944192351</c:v>
                </c:pt>
                <c:pt idx="9">
                  <c:v>95.425847793478894</c:v>
                </c:pt>
                <c:pt idx="10">
                  <c:v>95.096879827239476</c:v>
                </c:pt>
                <c:pt idx="11">
                  <c:v>96.872437509552455</c:v>
                </c:pt>
                <c:pt idx="12">
                  <c:v>95.807456459965309</c:v>
                </c:pt>
                <c:pt idx="13">
                  <c:v>97.926616737005475</c:v>
                </c:pt>
                <c:pt idx="14">
                  <c:v>97.918073780579434</c:v>
                </c:pt>
                <c:pt idx="15">
                  <c:v>100</c:v>
                </c:pt>
                <c:pt idx="16">
                  <c:v>100.31688927040774</c:v>
                </c:pt>
                <c:pt idx="17">
                  <c:v>100.56919948990944</c:v>
                </c:pt>
                <c:pt idx="18">
                  <c:v>101.00202166269902</c:v>
                </c:pt>
                <c:pt idx="19">
                  <c:v>101.23219763085842</c:v>
                </c:pt>
                <c:pt idx="20">
                  <c:v>101.45888084498108</c:v>
                </c:pt>
                <c:pt idx="21">
                  <c:v>101.64654533740799</c:v>
                </c:pt>
                <c:pt idx="22">
                  <c:v>101.96119642496009</c:v>
                </c:pt>
                <c:pt idx="23">
                  <c:v>102.15113988749603</c:v>
                </c:pt>
                <c:pt idx="24">
                  <c:v>102.30426780845283</c:v>
                </c:pt>
                <c:pt idx="25">
                  <c:v>102.49503125803407</c:v>
                </c:pt>
                <c:pt idx="26">
                  <c:v>102.7148321341102</c:v>
                </c:pt>
                <c:pt idx="27">
                  <c:v>102.96464096249886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E5-43DC-BB90-FBD31A2A3B19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E5-43DC-BB90-FBD31A2A3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'ind1'!$B$96</c:f>
          <c:strCache>
            <c:ptCount val="1"/>
            <c:pt idx="0">
              <c:v>A Agriculture, Forestry and Fishing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'ind1'!$B$96</c:f>
              <c:strCache>
                <c:ptCount val="1"/>
                <c:pt idx="0">
                  <c:v>A Agriculture, Forestry and Fishing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'ind1'!$H$96:$AI$96</c:f>
              <c:numCache>
                <c:formatCode>General</c:formatCode>
                <c:ptCount val="28"/>
                <c:pt idx="0">
                  <c:v>100.25029925145587</c:v>
                </c:pt>
                <c:pt idx="1">
                  <c:v>100.85377220445856</c:v>
                </c:pt>
                <c:pt idx="2">
                  <c:v>103.719816893813</c:v>
                </c:pt>
                <c:pt idx="3">
                  <c:v>103.93085024189016</c:v>
                </c:pt>
                <c:pt idx="4">
                  <c:v>103.43486539729726</c:v>
                </c:pt>
                <c:pt idx="5">
                  <c:v>104.40255003454314</c:v>
                </c:pt>
                <c:pt idx="6">
                  <c:v>106.13756673672997</c:v>
                </c:pt>
                <c:pt idx="7">
                  <c:v>104.79500319799587</c:v>
                </c:pt>
                <c:pt idx="8">
                  <c:v>102.46120338356812</c:v>
                </c:pt>
                <c:pt idx="9">
                  <c:v>105.99705304559971</c:v>
                </c:pt>
                <c:pt idx="10">
                  <c:v>104.04988005509516</c:v>
                </c:pt>
                <c:pt idx="11">
                  <c:v>104.14798300000534</c:v>
                </c:pt>
                <c:pt idx="12">
                  <c:v>101.15276620154391</c:v>
                </c:pt>
                <c:pt idx="13">
                  <c:v>101.5915666331247</c:v>
                </c:pt>
                <c:pt idx="14">
                  <c:v>99.841403156086045</c:v>
                </c:pt>
                <c:pt idx="15">
                  <c:v>100</c:v>
                </c:pt>
                <c:pt idx="16">
                  <c:v>100.10358323895507</c:v>
                </c:pt>
                <c:pt idx="17">
                  <c:v>98.642310300006201</c:v>
                </c:pt>
                <c:pt idx="18">
                  <c:v>101.64424864128804</c:v>
                </c:pt>
                <c:pt idx="19">
                  <c:v>100.9552093485172</c:v>
                </c:pt>
                <c:pt idx="20">
                  <c:v>100.02828496047333</c:v>
                </c:pt>
                <c:pt idx="21">
                  <c:v>98.880750593474033</c:v>
                </c:pt>
                <c:pt idx="22">
                  <c:v>100.55278560780737</c:v>
                </c:pt>
                <c:pt idx="23">
                  <c:v>100.33175466756734</c:v>
                </c:pt>
                <c:pt idx="24">
                  <c:v>100.45768408226219</c:v>
                </c:pt>
                <c:pt idx="25">
                  <c:v>100.5616957802108</c:v>
                </c:pt>
                <c:pt idx="26">
                  <c:v>101.13294065884106</c:v>
                </c:pt>
                <c:pt idx="27">
                  <c:v>101.4069669106905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BE-42BD-974F-27A4834B8D92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BE-42BD-974F-27A4834B8D92}"/>
            </c:ext>
          </c:extLst>
        </c:ser>
        <c:ser>
          <c:idx val="2"/>
          <c:order val="2"/>
          <c:tx>
            <c:strRef>
              <c:f>macros!$B$34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macros!$I$34:$AJ$34</c:f>
              <c:numCache>
                <c:formatCode>General</c:formatCode>
                <c:ptCount val="28"/>
                <c:pt idx="0">
                  <c:v>91.679294002550961</c:v>
                </c:pt>
                <c:pt idx="1">
                  <c:v>94.481780160217582</c:v>
                </c:pt>
                <c:pt idx="2">
                  <c:v>95.601345236826276</c:v>
                </c:pt>
                <c:pt idx="3">
                  <c:v>93.716495319863753</c:v>
                </c:pt>
                <c:pt idx="4">
                  <c:v>87.85034265713837</c:v>
                </c:pt>
                <c:pt idx="5">
                  <c:v>93.557160831579779</c:v>
                </c:pt>
                <c:pt idx="6">
                  <c:v>96.531911700792236</c:v>
                </c:pt>
                <c:pt idx="7">
                  <c:v>98.300856253715594</c:v>
                </c:pt>
                <c:pt idx="8">
                  <c:v>99.425313847234193</c:v>
                </c:pt>
                <c:pt idx="9">
                  <c:v>99.769624465521304</c:v>
                </c:pt>
                <c:pt idx="10">
                  <c:v>100.40699560232416</c:v>
                </c:pt>
                <c:pt idx="11">
                  <c:v>99.093139118179096</c:v>
                </c:pt>
                <c:pt idx="12">
                  <c:v>99.635555191733502</c:v>
                </c:pt>
                <c:pt idx="13">
                  <c:v>96.958739729123593</c:v>
                </c:pt>
                <c:pt idx="14">
                  <c:v>101.38030262944369</c:v>
                </c:pt>
                <c:pt idx="15">
                  <c:v>100</c:v>
                </c:pt>
                <c:pt idx="16">
                  <c:v>99.802815391493183</c:v>
                </c:pt>
                <c:pt idx="17">
                  <c:v>99.605631819975954</c:v>
                </c:pt>
                <c:pt idx="18">
                  <c:v>101.2028156382967</c:v>
                </c:pt>
                <c:pt idx="19">
                  <c:v>102.79999945661744</c:v>
                </c:pt>
                <c:pt idx="20">
                  <c:v>102.6470974147922</c:v>
                </c:pt>
                <c:pt idx="21">
                  <c:v>102.49419537296694</c:v>
                </c:pt>
                <c:pt idx="22">
                  <c:v>104.29189772134291</c:v>
                </c:pt>
                <c:pt idx="23">
                  <c:v>106.0895990327293</c:v>
                </c:pt>
                <c:pt idx="24">
                  <c:v>106.9383159079503</c:v>
                </c:pt>
                <c:pt idx="25">
                  <c:v>107.79382299104032</c:v>
                </c:pt>
                <c:pt idx="26">
                  <c:v>108.65617316846871</c:v>
                </c:pt>
                <c:pt idx="27">
                  <c:v>109.52542243767361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BE-42BD-974F-27A4834B8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'ind1'!$B$97</c:f>
          <c:strCache>
            <c:ptCount val="1"/>
            <c:pt idx="0">
              <c:v>B Mining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'ind1'!$B$97</c:f>
              <c:strCache>
                <c:ptCount val="1"/>
                <c:pt idx="0">
                  <c:v>B Mining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'ind1'!$H$97:$AI$97</c:f>
              <c:numCache>
                <c:formatCode>General</c:formatCode>
                <c:ptCount val="28"/>
                <c:pt idx="0">
                  <c:v>84.8925967013394</c:v>
                </c:pt>
                <c:pt idx="1">
                  <c:v>84.790159536413853</c:v>
                </c:pt>
                <c:pt idx="2">
                  <c:v>87.208913527905338</c:v>
                </c:pt>
                <c:pt idx="3">
                  <c:v>87.022700686756622</c:v>
                </c:pt>
                <c:pt idx="4">
                  <c:v>86.75630330920572</c:v>
                </c:pt>
                <c:pt idx="5">
                  <c:v>88.135456860673045</c:v>
                </c:pt>
                <c:pt idx="6">
                  <c:v>90.703982224741281</c:v>
                </c:pt>
                <c:pt idx="7">
                  <c:v>90.510958103556661</c:v>
                </c:pt>
                <c:pt idx="8">
                  <c:v>90.043543382066758</c:v>
                </c:pt>
                <c:pt idx="9">
                  <c:v>94.739005085348765</c:v>
                </c:pt>
                <c:pt idx="10">
                  <c:v>94.603107323964508</c:v>
                </c:pt>
                <c:pt idx="11">
                  <c:v>95.980505371095745</c:v>
                </c:pt>
                <c:pt idx="12">
                  <c:v>95.648575773637219</c:v>
                </c:pt>
                <c:pt idx="13">
                  <c:v>97.661569690449468</c:v>
                </c:pt>
                <c:pt idx="14">
                  <c:v>97.652707039766597</c:v>
                </c:pt>
                <c:pt idx="15">
                  <c:v>100</c:v>
                </c:pt>
                <c:pt idx="16">
                  <c:v>99.312211247748948</c:v>
                </c:pt>
                <c:pt idx="17">
                  <c:v>101.02187990482336</c:v>
                </c:pt>
                <c:pt idx="18">
                  <c:v>98.291096246208213</c:v>
                </c:pt>
                <c:pt idx="19">
                  <c:v>101.47851389211104</c:v>
                </c:pt>
                <c:pt idx="20">
                  <c:v>100.91035482172286</c:v>
                </c:pt>
                <c:pt idx="21">
                  <c:v>102.04275093829413</c:v>
                </c:pt>
                <c:pt idx="22">
                  <c:v>100.04146821700309</c:v>
                </c:pt>
                <c:pt idx="23">
                  <c:v>102.50764882678902</c:v>
                </c:pt>
                <c:pt idx="24">
                  <c:v>102.6137068869683</c:v>
                </c:pt>
                <c:pt idx="25">
                  <c:v>103.65771113104094</c:v>
                </c:pt>
                <c:pt idx="26">
                  <c:v>102.55093957232326</c:v>
                </c:pt>
                <c:pt idx="27">
                  <c:v>103.31684801929383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A0-4F8D-B104-F56F33BB23C0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A0-4F8D-B104-F56F33BB2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'ind1'!$B$98</c:f>
          <c:strCache>
            <c:ptCount val="1"/>
            <c:pt idx="0">
              <c:v>C Manufacturing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'ind1'!$B$98</c:f>
              <c:strCache>
                <c:ptCount val="1"/>
                <c:pt idx="0">
                  <c:v>C Manufacturing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'ind1'!$H$98:$AI$98</c:f>
              <c:numCache>
                <c:formatCode>General</c:formatCode>
                <c:ptCount val="28"/>
                <c:pt idx="0">
                  <c:v>93.412936243074782</c:v>
                </c:pt>
                <c:pt idx="1">
                  <c:v>93.806629825503364</c:v>
                </c:pt>
                <c:pt idx="2">
                  <c:v>96.687847950689459</c:v>
                </c:pt>
                <c:pt idx="3">
                  <c:v>96.871911264388189</c:v>
                </c:pt>
                <c:pt idx="4">
                  <c:v>96.483703474060448</c:v>
                </c:pt>
                <c:pt idx="5">
                  <c:v>97.553460948269617</c:v>
                </c:pt>
                <c:pt idx="6">
                  <c:v>99.711490814836509</c:v>
                </c:pt>
                <c:pt idx="7">
                  <c:v>98.769766358192328</c:v>
                </c:pt>
                <c:pt idx="8">
                  <c:v>97.030415190870244</c:v>
                </c:pt>
                <c:pt idx="9">
                  <c:v>101.05278126086384</c:v>
                </c:pt>
                <c:pt idx="10">
                  <c:v>99.819795039838183</c:v>
                </c:pt>
                <c:pt idx="11">
                  <c:v>100.68828845161343</c:v>
                </c:pt>
                <c:pt idx="12">
                  <c:v>98.658641701119635</c:v>
                </c:pt>
                <c:pt idx="13">
                  <c:v>99.784254366674162</c:v>
                </c:pt>
                <c:pt idx="14">
                  <c:v>98.849654176880563</c:v>
                </c:pt>
                <c:pt idx="15">
                  <c:v>100</c:v>
                </c:pt>
                <c:pt idx="16">
                  <c:v>100.13662789403405</c:v>
                </c:pt>
                <c:pt idx="17">
                  <c:v>99.463466998726204</c:v>
                </c:pt>
                <c:pt idx="18">
                  <c:v>100.84180909594473</c:v>
                </c:pt>
                <c:pt idx="19">
                  <c:v>100.61938137524264</c:v>
                </c:pt>
                <c:pt idx="20">
                  <c:v>99.93148228995652</c:v>
                </c:pt>
                <c:pt idx="21">
                  <c:v>99.105537377853352</c:v>
                </c:pt>
                <c:pt idx="22">
                  <c:v>100.00349107472687</c:v>
                </c:pt>
                <c:pt idx="23">
                  <c:v>99.954679968757958</c:v>
                </c:pt>
                <c:pt idx="24">
                  <c:v>99.999864753714249</c:v>
                </c:pt>
                <c:pt idx="25">
                  <c:v>100.0951643685503</c:v>
                </c:pt>
                <c:pt idx="26">
                  <c:v>100.35654149992746</c:v>
                </c:pt>
                <c:pt idx="27">
                  <c:v>100.62912685233132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3B-4F65-98E5-868DED9D1114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3B-4F65-98E5-868DED9D1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'ind1'!$B$100</c:f>
          <c:strCache>
            <c:ptCount val="1"/>
            <c:pt idx="0">
              <c:v>E Construction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'ind1'!$B$100</c:f>
              <c:strCache>
                <c:ptCount val="1"/>
                <c:pt idx="0">
                  <c:v>E Construction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'ind1'!$H$100:$AI$100</c:f>
              <c:numCache>
                <c:formatCode>General</c:formatCode>
                <c:ptCount val="28"/>
                <c:pt idx="0">
                  <c:v>84.361704713175627</c:v>
                </c:pt>
                <c:pt idx="1">
                  <c:v>85.052742270113256</c:v>
                </c:pt>
                <c:pt idx="2">
                  <c:v>88.066318156067936</c:v>
                </c:pt>
                <c:pt idx="3">
                  <c:v>88.74779450669844</c:v>
                </c:pt>
                <c:pt idx="4">
                  <c:v>88.927320031095604</c:v>
                </c:pt>
                <c:pt idx="5">
                  <c:v>90.555066538112527</c:v>
                </c:pt>
                <c:pt idx="6">
                  <c:v>93.196514859647465</c:v>
                </c:pt>
                <c:pt idx="7">
                  <c:v>92.947853685718002</c:v>
                </c:pt>
                <c:pt idx="8">
                  <c:v>91.944310263489598</c:v>
                </c:pt>
                <c:pt idx="9">
                  <c:v>96.523436333591434</c:v>
                </c:pt>
                <c:pt idx="10">
                  <c:v>96.045781223069596</c:v>
                </c:pt>
                <c:pt idx="11">
                  <c:v>97.632873309939939</c:v>
                </c:pt>
                <c:pt idx="12">
                  <c:v>96.413126908947163</c:v>
                </c:pt>
                <c:pt idx="13">
                  <c:v>98.274681433235287</c:v>
                </c:pt>
                <c:pt idx="14">
                  <c:v>98.101467105663573</c:v>
                </c:pt>
                <c:pt idx="15">
                  <c:v>100</c:v>
                </c:pt>
                <c:pt idx="16">
                  <c:v>100.29601057452936</c:v>
                </c:pt>
                <c:pt idx="17">
                  <c:v>100.63439877316635</c:v>
                </c:pt>
                <c:pt idx="18">
                  <c:v>100.04799748047989</c:v>
                </c:pt>
                <c:pt idx="19">
                  <c:v>99.86018838123745</c:v>
                </c:pt>
                <c:pt idx="20">
                  <c:v>100.25980427266107</c:v>
                </c:pt>
                <c:pt idx="21">
                  <c:v>100.70170465251199</c:v>
                </c:pt>
                <c:pt idx="22">
                  <c:v>100.43738991768862</c:v>
                </c:pt>
                <c:pt idx="23">
                  <c:v>100.47207919138198</c:v>
                </c:pt>
                <c:pt idx="24">
                  <c:v>100.74094312140632</c:v>
                </c:pt>
                <c:pt idx="25">
                  <c:v>100.87119267853406</c:v>
                </c:pt>
                <c:pt idx="26">
                  <c:v>100.97746510860192</c:v>
                </c:pt>
                <c:pt idx="27">
                  <c:v>101.03631866645527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85-466D-9582-DA7E336518F5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85-466D-9582-DA7E336518F5}"/>
            </c:ext>
          </c:extLst>
        </c:ser>
        <c:ser>
          <c:idx val="2"/>
          <c:order val="2"/>
          <c:tx>
            <c:strRef>
              <c:f>macros!$B$32</c:f>
              <c:strCache>
                <c:ptCount val="1"/>
                <c:pt idx="0">
                  <c:v>Investment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macros!$I$32:$AJ$32</c:f>
              <c:numCache>
                <c:formatCode>General</c:formatCode>
                <c:ptCount val="28"/>
                <c:pt idx="0">
                  <c:v>81.121088773920576</c:v>
                </c:pt>
                <c:pt idx="1">
                  <c:v>84.806370328219401</c:v>
                </c:pt>
                <c:pt idx="2">
                  <c:v>89.193478991358745</c:v>
                </c:pt>
                <c:pt idx="3">
                  <c:v>91.4481663399295</c:v>
                </c:pt>
                <c:pt idx="4">
                  <c:v>92.28538496694604</c:v>
                </c:pt>
                <c:pt idx="5">
                  <c:v>92.452552402271891</c:v>
                </c:pt>
                <c:pt idx="6">
                  <c:v>93.292533930063058</c:v>
                </c:pt>
                <c:pt idx="7">
                  <c:v>92.992047152142149</c:v>
                </c:pt>
                <c:pt idx="8">
                  <c:v>93.758806692922477</c:v>
                </c:pt>
                <c:pt idx="9">
                  <c:v>93.39131445473366</c:v>
                </c:pt>
                <c:pt idx="10">
                  <c:v>95.970666521244851</c:v>
                </c:pt>
                <c:pt idx="11">
                  <c:v>98.378015223327452</c:v>
                </c:pt>
                <c:pt idx="12">
                  <c:v>99.813444505411127</c:v>
                </c:pt>
                <c:pt idx="13">
                  <c:v>99.573745808268072</c:v>
                </c:pt>
                <c:pt idx="14">
                  <c:v>98.724784000212168</c:v>
                </c:pt>
                <c:pt idx="15">
                  <c:v>100</c:v>
                </c:pt>
                <c:pt idx="16">
                  <c:v>101.10515945710877</c:v>
                </c:pt>
                <c:pt idx="17">
                  <c:v>102.17922434204267</c:v>
                </c:pt>
                <c:pt idx="18">
                  <c:v>102.09863632512707</c:v>
                </c:pt>
                <c:pt idx="19">
                  <c:v>102.01298043188319</c:v>
                </c:pt>
                <c:pt idx="20">
                  <c:v>103.02940557852692</c:v>
                </c:pt>
                <c:pt idx="21">
                  <c:v>104.02497594080504</c:v>
                </c:pt>
                <c:pt idx="22">
                  <c:v>104.11116906475512</c:v>
                </c:pt>
                <c:pt idx="23">
                  <c:v>104.20467620103361</c:v>
                </c:pt>
                <c:pt idx="24">
                  <c:v>104.98621129172818</c:v>
                </c:pt>
                <c:pt idx="25">
                  <c:v>105.77360816635016</c:v>
                </c:pt>
                <c:pt idx="26">
                  <c:v>106.56691031500439</c:v>
                </c:pt>
                <c:pt idx="27">
                  <c:v>107.36616208054275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85-466D-9582-DA7E336518F5}"/>
            </c:ext>
          </c:extLst>
        </c:ser>
        <c:ser>
          <c:idx val="3"/>
          <c:order val="3"/>
          <c:tx>
            <c:strRef>
              <c:f>macros!$B$44</c:f>
              <c:strCache>
                <c:ptCount val="1"/>
                <c:pt idx="0">
                  <c:v>Dwelling investment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macros!$I$44:$AJ$44</c:f>
              <c:numCache>
                <c:formatCode>General</c:formatCode>
                <c:ptCount val="28"/>
                <c:pt idx="0">
                  <c:v>98.704697252764305</c:v>
                </c:pt>
                <c:pt idx="1">
                  <c:v>103.03252163701221</c:v>
                </c:pt>
                <c:pt idx="2">
                  <c:v>108.95684657988595</c:v>
                </c:pt>
                <c:pt idx="3">
                  <c:v>110.13748351133259</c:v>
                </c:pt>
                <c:pt idx="4">
                  <c:v>110.09166768860902</c:v>
                </c:pt>
                <c:pt idx="5">
                  <c:v>108.97094442019265</c:v>
                </c:pt>
                <c:pt idx="6">
                  <c:v>108.82292357179186</c:v>
                </c:pt>
                <c:pt idx="7">
                  <c:v>103.92064133173396</c:v>
                </c:pt>
                <c:pt idx="8">
                  <c:v>104.22020533033903</c:v>
                </c:pt>
                <c:pt idx="9">
                  <c:v>103.82548522621011</c:v>
                </c:pt>
                <c:pt idx="10">
                  <c:v>103.61402841297556</c:v>
                </c:pt>
                <c:pt idx="11">
                  <c:v>104.18848734792213</c:v>
                </c:pt>
                <c:pt idx="12">
                  <c:v>104.36470171866313</c:v>
                </c:pt>
                <c:pt idx="13">
                  <c:v>100.61838411037857</c:v>
                </c:pt>
                <c:pt idx="14">
                  <c:v>100.07211977690879</c:v>
                </c:pt>
                <c:pt idx="15">
                  <c:v>100</c:v>
                </c:pt>
                <c:pt idx="16">
                  <c:v>99.982730577278943</c:v>
                </c:pt>
                <c:pt idx="17">
                  <c:v>99.965460075421291</c:v>
                </c:pt>
                <c:pt idx="18">
                  <c:v>100.08273092691917</c:v>
                </c:pt>
                <c:pt idx="19">
                  <c:v>100.20000069928049</c:v>
                </c:pt>
                <c:pt idx="20">
                  <c:v>100.53257548592767</c:v>
                </c:pt>
                <c:pt idx="21">
                  <c:v>100.8651491934382</c:v>
                </c:pt>
                <c:pt idx="22">
                  <c:v>101.43437539509887</c:v>
                </c:pt>
                <c:pt idx="23">
                  <c:v>102.00360051762297</c:v>
                </c:pt>
                <c:pt idx="24">
                  <c:v>102.41161450530501</c:v>
                </c:pt>
                <c:pt idx="25">
                  <c:v>102.82126122663554</c:v>
                </c:pt>
                <c:pt idx="26">
                  <c:v>103.2325460772975</c:v>
                </c:pt>
                <c:pt idx="27">
                  <c:v>103.64547661124695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85-466D-9582-DA7E33651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'ind1'!$B$99</c:f>
          <c:strCache>
            <c:ptCount val="1"/>
            <c:pt idx="0">
              <c:v>D Electricity, Gas, Water and Waste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'ind1'!$B$99</c:f>
              <c:strCache>
                <c:ptCount val="1"/>
                <c:pt idx="0">
                  <c:v>D Electricity, Gas, Water and Waste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'ind1'!$H$99:$AI$99</c:f>
              <c:numCache>
                <c:formatCode>General</c:formatCode>
                <c:ptCount val="28"/>
                <c:pt idx="0">
                  <c:v>74.547575199882488</c:v>
                </c:pt>
                <c:pt idx="1">
                  <c:v>75.66660695934408</c:v>
                </c:pt>
                <c:pt idx="2">
                  <c:v>78.949639411435186</c:v>
                </c:pt>
                <c:pt idx="3">
                  <c:v>80.228877624901486</c:v>
                </c:pt>
                <c:pt idx="4">
                  <c:v>81.149214731652904</c:v>
                </c:pt>
                <c:pt idx="5">
                  <c:v>83.349949620866184</c:v>
                </c:pt>
                <c:pt idx="6">
                  <c:v>86.578383121076612</c:v>
                </c:pt>
                <c:pt idx="7">
                  <c:v>87.205105365451089</c:v>
                </c:pt>
                <c:pt idx="8">
                  <c:v>87.117463251506621</c:v>
                </c:pt>
                <c:pt idx="9">
                  <c:v>92.258032030826669</c:v>
                </c:pt>
                <c:pt idx="10">
                  <c:v>92.614306606525901</c:v>
                </c:pt>
                <c:pt idx="11">
                  <c:v>94.886530507825753</c:v>
                </c:pt>
                <c:pt idx="12">
                  <c:v>94.483929266056165</c:v>
                </c:pt>
                <c:pt idx="13">
                  <c:v>96.981401009996034</c:v>
                </c:pt>
                <c:pt idx="14">
                  <c:v>97.476297043895087</c:v>
                </c:pt>
                <c:pt idx="15">
                  <c:v>100</c:v>
                </c:pt>
                <c:pt idx="16">
                  <c:v>100.25205720559286</c:v>
                </c:pt>
                <c:pt idx="17">
                  <c:v>100.51592029298655</c:v>
                </c:pt>
                <c:pt idx="18">
                  <c:v>100.41062896393721</c:v>
                </c:pt>
                <c:pt idx="19">
                  <c:v>100.57523962618329</c:v>
                </c:pt>
                <c:pt idx="20">
                  <c:v>101.03390030177499</c:v>
                </c:pt>
                <c:pt idx="21">
                  <c:v>101.48942396218693</c:v>
                </c:pt>
                <c:pt idx="22">
                  <c:v>101.71057268963857</c:v>
                </c:pt>
                <c:pt idx="23">
                  <c:v>102.09257029331025</c:v>
                </c:pt>
                <c:pt idx="24">
                  <c:v>102.60230366279667</c:v>
                </c:pt>
                <c:pt idx="25">
                  <c:v>102.97694827564037</c:v>
                </c:pt>
                <c:pt idx="26">
                  <c:v>103.33364845560092</c:v>
                </c:pt>
                <c:pt idx="27">
                  <c:v>103.60287458382469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12-496B-90FB-E7BE9669D1CD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12-496B-90FB-E7BE9669D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'ind1'!$B$101</c:f>
          <c:strCache>
            <c:ptCount val="1"/>
            <c:pt idx="0">
              <c:v>F Wholesale Trade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'ind1'!$B$101</c:f>
              <c:strCache>
                <c:ptCount val="1"/>
                <c:pt idx="0">
                  <c:v>F Wholesale Trade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'ind1'!$H$101:$AI$101</c:f>
              <c:numCache>
                <c:formatCode>General</c:formatCode>
                <c:ptCount val="28"/>
                <c:pt idx="0">
                  <c:v>105.88033750551291</c:v>
                </c:pt>
                <c:pt idx="1">
                  <c:v>106.04788839794112</c:v>
                </c:pt>
                <c:pt idx="2">
                  <c:v>109.00746901391291</c:v>
                </c:pt>
                <c:pt idx="3">
                  <c:v>108.7913541738846</c:v>
                </c:pt>
                <c:pt idx="4">
                  <c:v>107.86217626076564</c:v>
                </c:pt>
                <c:pt idx="5">
                  <c:v>108.4435460474815</c:v>
                </c:pt>
                <c:pt idx="6">
                  <c:v>110.14231695756338</c:v>
                </c:pt>
                <c:pt idx="7">
                  <c:v>108.24259387866539</c:v>
                </c:pt>
                <c:pt idx="8">
                  <c:v>105.38027415581928</c:v>
                </c:pt>
                <c:pt idx="9">
                  <c:v>108.77412246115055</c:v>
                </c:pt>
                <c:pt idx="10">
                  <c:v>106.30113204927622</c:v>
                </c:pt>
                <c:pt idx="11">
                  <c:v>106.01572048678828</c:v>
                </c:pt>
                <c:pt idx="12">
                  <c:v>102.6160582640383</c:v>
                </c:pt>
                <c:pt idx="13">
                  <c:v>102.48942833519841</c:v>
                </c:pt>
                <c:pt idx="14">
                  <c:v>100.1897634748611</c:v>
                </c:pt>
                <c:pt idx="15">
                  <c:v>100</c:v>
                </c:pt>
                <c:pt idx="16">
                  <c:v>100.75035657641128</c:v>
                </c:pt>
                <c:pt idx="17">
                  <c:v>101.1552884369892</c:v>
                </c:pt>
                <c:pt idx="18">
                  <c:v>101.86307247767789</c:v>
                </c:pt>
                <c:pt idx="19">
                  <c:v>101.83476570450713</c:v>
                </c:pt>
                <c:pt idx="20">
                  <c:v>102.406061177298</c:v>
                </c:pt>
                <c:pt idx="21">
                  <c:v>102.89300780751509</c:v>
                </c:pt>
                <c:pt idx="22">
                  <c:v>103.53400922715176</c:v>
                </c:pt>
                <c:pt idx="23">
                  <c:v>103.74973713833695</c:v>
                </c:pt>
                <c:pt idx="24">
                  <c:v>104.20699368836644</c:v>
                </c:pt>
                <c:pt idx="25">
                  <c:v>104.75904336097099</c:v>
                </c:pt>
                <c:pt idx="26">
                  <c:v>105.34570450976999</c:v>
                </c:pt>
                <c:pt idx="27">
                  <c:v>105.97447066866786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70-44D1-B546-A10B05E93830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70-44D1-B546-A10B05E93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'ind1'!$B$104</c:f>
          <c:strCache>
            <c:ptCount val="1"/>
            <c:pt idx="0">
              <c:v>I Transport, Postal and Warehousing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'ind1'!$B$104</c:f>
              <c:strCache>
                <c:ptCount val="1"/>
                <c:pt idx="0">
                  <c:v>I Transport, Postal and Warehousing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'ind1'!$H$104:$AI$104</c:f>
              <c:numCache>
                <c:formatCode>General</c:formatCode>
                <c:ptCount val="28"/>
                <c:pt idx="0">
                  <c:v>100.92669539682252</c:v>
                </c:pt>
                <c:pt idx="1">
                  <c:v>98.914930692353437</c:v>
                </c:pt>
                <c:pt idx="2">
                  <c:v>101.931185614683</c:v>
                </c:pt>
                <c:pt idx="3">
                  <c:v>101.92867665678982</c:v>
                </c:pt>
                <c:pt idx="4">
                  <c:v>101.33475193990944</c:v>
                </c:pt>
                <c:pt idx="5">
                  <c:v>102.23716760065629</c:v>
                </c:pt>
                <c:pt idx="6">
                  <c:v>104.26257911331365</c:v>
                </c:pt>
                <c:pt idx="7">
                  <c:v>102.93853633358155</c:v>
                </c:pt>
                <c:pt idx="8">
                  <c:v>100.81894930020192</c:v>
                </c:pt>
                <c:pt idx="9">
                  <c:v>104.56068239499072</c:v>
                </c:pt>
                <c:pt idx="10">
                  <c:v>102.82666450291826</c:v>
                </c:pt>
                <c:pt idx="11">
                  <c:v>103.08967315970526</c:v>
                </c:pt>
                <c:pt idx="12">
                  <c:v>100.58986371625637</c:v>
                </c:pt>
                <c:pt idx="13">
                  <c:v>101.06154404561956</c:v>
                </c:pt>
                <c:pt idx="14">
                  <c:v>99.47976307320333</c:v>
                </c:pt>
                <c:pt idx="15">
                  <c:v>100</c:v>
                </c:pt>
                <c:pt idx="16">
                  <c:v>100.45966994994082</c:v>
                </c:pt>
                <c:pt idx="17">
                  <c:v>100.92091281480613</c:v>
                </c:pt>
                <c:pt idx="18">
                  <c:v>101.94094015947228</c:v>
                </c:pt>
                <c:pt idx="19">
                  <c:v>102.71780340778875</c:v>
                </c:pt>
                <c:pt idx="20">
                  <c:v>102.6497017171138</c:v>
                </c:pt>
                <c:pt idx="21">
                  <c:v>102.64462201231674</c:v>
                </c:pt>
                <c:pt idx="22">
                  <c:v>102.94316196363134</c:v>
                </c:pt>
                <c:pt idx="23">
                  <c:v>103.27581997205732</c:v>
                </c:pt>
                <c:pt idx="24">
                  <c:v>103.51830143617013</c:v>
                </c:pt>
                <c:pt idx="25">
                  <c:v>103.89683654367929</c:v>
                </c:pt>
                <c:pt idx="26">
                  <c:v>104.28734055627274</c:v>
                </c:pt>
                <c:pt idx="27">
                  <c:v>104.76339016925721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60-4E19-A7C5-3CDE36576C73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60-4E19-A7C5-3CDE36576C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'ind1'!$B$107</c:f>
          <c:strCache>
            <c:ptCount val="1"/>
            <c:pt idx="0">
              <c:v>L Rental, Hiring and Real Estate Services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'ind1'!$B$107</c:f>
              <c:strCache>
                <c:ptCount val="1"/>
                <c:pt idx="0">
                  <c:v>L Rental, Hiring and Real Estate Services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'ind1'!$H$107:$AI$107</c:f>
              <c:numCache>
                <c:formatCode>General</c:formatCode>
                <c:ptCount val="28"/>
                <c:pt idx="0">
                  <c:v>83.97361631218493</c:v>
                </c:pt>
                <c:pt idx="1">
                  <c:v>83.98114428141325</c:v>
                </c:pt>
                <c:pt idx="2">
                  <c:v>86.531645321637257</c:v>
                </c:pt>
                <c:pt idx="3">
                  <c:v>86.806061350221484</c:v>
                </c:pt>
                <c:pt idx="4">
                  <c:v>86.730055937612633</c:v>
                </c:pt>
                <c:pt idx="5">
                  <c:v>88.132055524745908</c:v>
                </c:pt>
                <c:pt idx="6">
                  <c:v>90.676763596962317</c:v>
                </c:pt>
                <c:pt idx="7">
                  <c:v>90.515264146676202</c:v>
                </c:pt>
                <c:pt idx="8">
                  <c:v>89.7077013076443</c:v>
                </c:pt>
                <c:pt idx="9">
                  <c:v>94.47959755036841</c:v>
                </c:pt>
                <c:pt idx="10">
                  <c:v>94.32512172242933</c:v>
                </c:pt>
                <c:pt idx="11">
                  <c:v>96.236142500040771</c:v>
                </c:pt>
                <c:pt idx="12">
                  <c:v>95.346095387226441</c:v>
                </c:pt>
                <c:pt idx="13">
                  <c:v>97.596491367170799</c:v>
                </c:pt>
                <c:pt idx="14">
                  <c:v>97.75641534504939</c:v>
                </c:pt>
                <c:pt idx="15">
                  <c:v>100</c:v>
                </c:pt>
                <c:pt idx="16">
                  <c:v>100.51339579296953</c:v>
                </c:pt>
                <c:pt idx="17">
                  <c:v>100.97551795875491</c:v>
                </c:pt>
                <c:pt idx="18">
                  <c:v>101.40239492306657</c:v>
                </c:pt>
                <c:pt idx="19">
                  <c:v>101.77288891021374</c:v>
                </c:pt>
                <c:pt idx="20">
                  <c:v>102.15811711163074</c:v>
                </c:pt>
                <c:pt idx="21">
                  <c:v>102.56275153692162</c:v>
                </c:pt>
                <c:pt idx="22">
                  <c:v>102.88210666827429</c:v>
                </c:pt>
                <c:pt idx="23">
                  <c:v>103.25948803854745</c:v>
                </c:pt>
                <c:pt idx="24">
                  <c:v>103.68668117375032</c:v>
                </c:pt>
                <c:pt idx="25">
                  <c:v>104.11408313243879</c:v>
                </c:pt>
                <c:pt idx="26">
                  <c:v>104.54317104231417</c:v>
                </c:pt>
                <c:pt idx="27">
                  <c:v>104.97583977590439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67-49B4-8567-F19E42D91C6D}"/>
            </c:ext>
          </c:extLst>
        </c:ser>
        <c:ser>
          <c:idx val="1"/>
          <c:order val="1"/>
          <c:tx>
            <c:strRef>
              <c:f>'ind1'!$B$115</c:f>
              <c:strCache>
                <c:ptCount val="1"/>
                <c:pt idx="0">
                  <c:v>Total Emp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'ind1'!$H$2:$AI$2</c:f>
              <c:strCache>
                <c:ptCount val="28"/>
                <c:pt idx="0">
                  <c:v>2020q3</c:v>
                </c:pt>
                <c:pt idx="1">
                  <c:v>2020q4</c:v>
                </c:pt>
                <c:pt idx="2">
                  <c:v>2021q1</c:v>
                </c:pt>
                <c:pt idx="3">
                  <c:v>2021q2</c:v>
                </c:pt>
                <c:pt idx="4">
                  <c:v>2021q3</c:v>
                </c:pt>
                <c:pt idx="5">
                  <c:v>2021q4</c:v>
                </c:pt>
                <c:pt idx="6">
                  <c:v>2022q1</c:v>
                </c:pt>
                <c:pt idx="7">
                  <c:v>2022q2</c:v>
                </c:pt>
                <c:pt idx="8">
                  <c:v>2022q3</c:v>
                </c:pt>
                <c:pt idx="9">
                  <c:v>2022q4</c:v>
                </c:pt>
                <c:pt idx="10">
                  <c:v>2023q1</c:v>
                </c:pt>
                <c:pt idx="11">
                  <c:v>2023q2</c:v>
                </c:pt>
                <c:pt idx="12">
                  <c:v>2023q3</c:v>
                </c:pt>
                <c:pt idx="13">
                  <c:v>2023q4</c:v>
                </c:pt>
                <c:pt idx="14">
                  <c:v>2024q1</c:v>
                </c:pt>
                <c:pt idx="15">
                  <c:v>2024q2</c:v>
                </c:pt>
                <c:pt idx="16">
                  <c:v>2024q3</c:v>
                </c:pt>
                <c:pt idx="17">
                  <c:v>2024q4</c:v>
                </c:pt>
                <c:pt idx="18">
                  <c:v>2025q1</c:v>
                </c:pt>
                <c:pt idx="19">
                  <c:v>2025q2</c:v>
                </c:pt>
                <c:pt idx="20">
                  <c:v>2025q3</c:v>
                </c:pt>
                <c:pt idx="21">
                  <c:v>2025q4</c:v>
                </c:pt>
                <c:pt idx="22">
                  <c:v>2026q1</c:v>
                </c:pt>
                <c:pt idx="23">
                  <c:v>2026q2</c:v>
                </c:pt>
                <c:pt idx="24">
                  <c:v>2026q3</c:v>
                </c:pt>
                <c:pt idx="25">
                  <c:v>2026q4</c:v>
                </c:pt>
                <c:pt idx="26">
                  <c:v>2027q1</c:v>
                </c:pt>
                <c:pt idx="27">
                  <c:v>2027q2</c:v>
                </c:pt>
              </c:strCache>
            </c:strRef>
          </c:cat>
          <c:val>
            <c:numRef>
              <c:f>'ind1'!$H$115:$AI$115</c:f>
              <c:numCache>
                <c:formatCode>General</c:formatCode>
                <c:ptCount val="28"/>
                <c:pt idx="0">
                  <c:v>91.874155192569987</c:v>
                </c:pt>
                <c:pt idx="1">
                  <c:v>92.359172869275042</c:v>
                </c:pt>
                <c:pt idx="2">
                  <c:v>95.375699521859943</c:v>
                </c:pt>
                <c:pt idx="3">
                  <c:v>95.751082716492732</c:v>
                </c:pt>
                <c:pt idx="4">
                  <c:v>95.557431731834725</c:v>
                </c:pt>
                <c:pt idx="5">
                  <c:v>96.813514065643773</c:v>
                </c:pt>
                <c:pt idx="6">
                  <c:v>99.104436009565475</c:v>
                </c:pt>
                <c:pt idx="7">
                  <c:v>98.29204402919477</c:v>
                </c:pt>
                <c:pt idx="8">
                  <c:v>96.660228179776709</c:v>
                </c:pt>
                <c:pt idx="9">
                  <c:v>100.8222560287789</c:v>
                </c:pt>
                <c:pt idx="10">
                  <c:v>99.653890149157547</c:v>
                </c:pt>
                <c:pt idx="11">
                  <c:v>100.56189745111438</c:v>
                </c:pt>
                <c:pt idx="12">
                  <c:v>98.592692680896363</c:v>
                </c:pt>
                <c:pt idx="13">
                  <c:v>99.765626767590376</c:v>
                </c:pt>
                <c:pt idx="14">
                  <c:v>98.832006947619391</c:v>
                </c:pt>
                <c:pt idx="15">
                  <c:v>100</c:v>
                </c:pt>
                <c:pt idx="16">
                  <c:v>100.31852725391798</c:v>
                </c:pt>
                <c:pt idx="17">
                  <c:v>100.61773142908983</c:v>
                </c:pt>
                <c:pt idx="18">
                  <c:v>100.95298025638463</c:v>
                </c:pt>
                <c:pt idx="19">
                  <c:v>101.26657303750029</c:v>
                </c:pt>
                <c:pt idx="20">
                  <c:v>101.61651527756834</c:v>
                </c:pt>
                <c:pt idx="21">
                  <c:v>101.960846323532</c:v>
                </c:pt>
                <c:pt idx="22">
                  <c:v>102.33246008283606</c:v>
                </c:pt>
                <c:pt idx="23">
                  <c:v>102.69232032671628</c:v>
                </c:pt>
                <c:pt idx="24">
                  <c:v>103.01569519156185</c:v>
                </c:pt>
                <c:pt idx="25">
                  <c:v>103.33747703381476</c:v>
                </c:pt>
                <c:pt idx="26">
                  <c:v>103.67257384983665</c:v>
                </c:pt>
                <c:pt idx="27">
                  <c:v>104.00176275311352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67-49B4-8567-F19E42D91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33664"/>
        <c:axId val="127732000"/>
      </c:lineChart>
      <c:catAx>
        <c:axId val="127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2000"/>
        <c:crosses val="autoZero"/>
        <c:auto val="1"/>
        <c:lblAlgn val="ctr"/>
        <c:lblOffset val="100"/>
        <c:noMultiLvlLbl val="0"/>
      </c:catAx>
      <c:valAx>
        <c:axId val="12773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macros!$B$28</c:f>
              <c:strCache>
                <c:ptCount val="1"/>
                <c:pt idx="0">
                  <c:v>GDP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macros!$O$28:$AN$28</c:f>
              <c:numCache>
                <c:formatCode>General</c:formatCode>
                <c:ptCount val="26"/>
                <c:pt idx="0">
                  <c:v>96.14156895729181</c:v>
                </c:pt>
                <c:pt idx="1">
                  <c:v>96.964916780058843</c:v>
                </c:pt>
                <c:pt idx="2">
                  <c:v>97.040225821455053</c:v>
                </c:pt>
                <c:pt idx="3">
                  <c:v>97.832765154956192</c:v>
                </c:pt>
                <c:pt idx="4">
                  <c:v>98.38943314194816</c:v>
                </c:pt>
                <c:pt idx="5">
                  <c:v>98.814228538697847</c:v>
                </c:pt>
                <c:pt idx="6">
                  <c:v>99.031353494109695</c:v>
                </c:pt>
                <c:pt idx="7">
                  <c:v>99.356063307828791</c:v>
                </c:pt>
                <c:pt idx="8">
                  <c:v>99.482719831334791</c:v>
                </c:pt>
                <c:pt idx="9">
                  <c:v>100</c:v>
                </c:pt>
                <c:pt idx="10">
                  <c:v>100.47288025382596</c:v>
                </c:pt>
                <c:pt idx="11">
                  <c:v>100.94575960910464</c:v>
                </c:pt>
                <c:pt idx="12">
                  <c:v>101.52288032840535</c:v>
                </c:pt>
                <c:pt idx="13">
                  <c:v>102.10000014915884</c:v>
                </c:pt>
                <c:pt idx="14">
                  <c:v>102.68375574129008</c:v>
                </c:pt>
                <c:pt idx="15">
                  <c:v>103.26751223196854</c:v>
                </c:pt>
                <c:pt idx="16">
                  <c:v>103.90895635409211</c:v>
                </c:pt>
                <c:pt idx="17">
                  <c:v>104.55039957766843</c:v>
                </c:pt>
                <c:pt idx="18">
                  <c:v>105.35595706360297</c:v>
                </c:pt>
                <c:pt idx="19">
                  <c:v>106.06058253500555</c:v>
                </c:pt>
                <c:pt idx="20">
                  <c:v>106.68485631789322</c:v>
                </c:pt>
                <c:pt idx="21">
                  <c:v>107.35484279313987</c:v>
                </c:pt>
                <c:pt idx="22">
                  <c:v>107.86074915082344</c:v>
                </c:pt>
                <c:pt idx="23">
                  <c:v>108.56330706502358</c:v>
                </c:pt>
                <c:pt idx="24">
                  <c:v>109.06893038032612</c:v>
                </c:pt>
                <c:pt idx="25">
                  <c:v>109.74181556897352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22-4BE2-9229-697A344172EF}"/>
            </c:ext>
          </c:extLst>
        </c:ser>
        <c:ser>
          <c:idx val="1"/>
          <c:order val="1"/>
          <c:tx>
            <c:strRef>
              <c:f>macros!$B$40</c:f>
              <c:strCache>
                <c:ptCount val="1"/>
                <c:pt idx="0">
                  <c:v>Employment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C822-4BE2-9229-697A344172EF}"/>
              </c:ext>
            </c:extLst>
          </c:dPt>
          <c:dLbls>
            <c:dLbl>
              <c:idx val="9"/>
              <c:layout>
                <c:manualLayout>
                  <c:x val="1.5139225528991617E-2"/>
                  <c:y val="0.1114982578397212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22-4BE2-9229-697A344172E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macros!$O$40:$AN$40</c:f>
              <c:numCache>
                <c:formatCode>General</c:formatCode>
                <c:ptCount val="26"/>
                <c:pt idx="0">
                  <c:v>93.520232387581117</c:v>
                </c:pt>
                <c:pt idx="1">
                  <c:v>94.611709752241609</c:v>
                </c:pt>
                <c:pt idx="2">
                  <c:v>95.505397868335365</c:v>
                </c:pt>
                <c:pt idx="3">
                  <c:v>96.332042939448982</c:v>
                </c:pt>
                <c:pt idx="4">
                  <c:v>97.035217478253401</c:v>
                </c:pt>
                <c:pt idx="5">
                  <c:v>97.943193778119962</c:v>
                </c:pt>
                <c:pt idx="6">
                  <c:v>98.535834491930743</c:v>
                </c:pt>
                <c:pt idx="7">
                  <c:v>99.307752349066789</c:v>
                </c:pt>
                <c:pt idx="8">
                  <c:v>99.772441694763245</c:v>
                </c:pt>
                <c:pt idx="9">
                  <c:v>100</c:v>
                </c:pt>
                <c:pt idx="10">
                  <c:v>100.34903061492928</c:v>
                </c:pt>
                <c:pt idx="11">
                  <c:v>100.69806033779489</c:v>
                </c:pt>
                <c:pt idx="12">
                  <c:v>100.94902996193868</c:v>
                </c:pt>
                <c:pt idx="13">
                  <c:v>101.19999958608246</c:v>
                </c:pt>
                <c:pt idx="14">
                  <c:v>101.603567405428</c:v>
                </c:pt>
                <c:pt idx="15">
                  <c:v>102.00713522477353</c:v>
                </c:pt>
                <c:pt idx="16">
                  <c:v>102.31196765320047</c:v>
                </c:pt>
                <c:pt idx="17">
                  <c:v>102.61680008162739</c:v>
                </c:pt>
                <c:pt idx="18">
                  <c:v>103.03953032062854</c:v>
                </c:pt>
                <c:pt idx="19">
                  <c:v>103.45690460936612</c:v>
                </c:pt>
                <c:pt idx="20">
                  <c:v>103.87596935875483</c:v>
                </c:pt>
                <c:pt idx="21">
                  <c:v>104.29672546085838</c:v>
                </c:pt>
                <c:pt idx="22">
                  <c:v>104.71919878552312</c:v>
                </c:pt>
                <c:pt idx="23">
                  <c:v>105.13049455242587</c:v>
                </c:pt>
                <c:pt idx="24">
                  <c:v>105.543412983141</c:v>
                </c:pt>
                <c:pt idx="25">
                  <c:v>105.95793712845882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822-4BE2-9229-697A344172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9301136"/>
        <c:axId val="399299888"/>
      </c:lineChart>
      <c:catAx>
        <c:axId val="39930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299888"/>
        <c:crosses val="autoZero"/>
        <c:auto val="1"/>
        <c:lblAlgn val="ctr"/>
        <c:lblOffset val="100"/>
        <c:noMultiLvlLbl val="0"/>
      </c:catAx>
      <c:valAx>
        <c:axId val="39929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macros!$B$25</c:f>
              <c:strCache>
                <c:ptCount val="1"/>
                <c:pt idx="0">
                  <c:v>index, 2024q2=100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30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'occ1'!$BO$2</c:f>
          <c:strCache>
            <c:ptCount val="1"/>
            <c:pt idx="0">
              <c:v>Employment ('000 persons)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'occ1'!$BO$3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'occ1'!$B$4:$B$11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'occ1'!$BO$4:$BO$11</c:f>
              <c:numCache>
                <c:formatCode>0</c:formatCode>
                <c:ptCount val="8"/>
                <c:pt idx="0">
                  <c:v>34.974452743000001</c:v>
                </c:pt>
                <c:pt idx="1">
                  <c:v>60.937052581000003</c:v>
                </c:pt>
                <c:pt idx="2">
                  <c:v>41.787026812999997</c:v>
                </c:pt>
                <c:pt idx="3">
                  <c:v>35.799058232</c:v>
                </c:pt>
                <c:pt idx="4">
                  <c:v>33.235521265000003</c:v>
                </c:pt>
                <c:pt idx="5">
                  <c:v>23.461116062000002</c:v>
                </c:pt>
                <c:pt idx="6">
                  <c:v>17.537511916</c:v>
                </c:pt>
                <c:pt idx="7">
                  <c:v>31.497188731999998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C4-44C9-9A97-C1B6B951442F}"/>
            </c:ext>
          </c:extLst>
        </c:ser>
        <c:ser>
          <c:idx val="1"/>
          <c:order val="1"/>
          <c:tx>
            <c:strRef>
              <c:f>'occ1'!$BP$3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'occ1'!$B$4:$B$11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'occ1'!$BP$4:$BP$11</c:f>
              <c:numCache>
                <c:formatCode>0</c:formatCode>
                <c:ptCount val="8"/>
                <c:pt idx="0">
                  <c:v>36.011344385999998</c:v>
                </c:pt>
                <c:pt idx="1">
                  <c:v>64.246980988000004</c:v>
                </c:pt>
                <c:pt idx="2">
                  <c:v>43.223456196999997</c:v>
                </c:pt>
                <c:pt idx="3">
                  <c:v>36.683799026000003</c:v>
                </c:pt>
                <c:pt idx="4">
                  <c:v>33.829042701999995</c:v>
                </c:pt>
                <c:pt idx="5">
                  <c:v>22.574987626999999</c:v>
                </c:pt>
                <c:pt idx="6">
                  <c:v>17.101953955000003</c:v>
                </c:pt>
                <c:pt idx="7">
                  <c:v>30.409340244999999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C4-44C9-9A97-C1B6B951442F}"/>
            </c:ext>
          </c:extLst>
        </c:ser>
        <c:ser>
          <c:idx val="2"/>
          <c:order val="2"/>
          <c:tx>
            <c:strRef>
              <c:f>'occ1'!$BQ$3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'occ1'!$B$4:$B$11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'occ1'!$BQ$4:$BQ$11</c:f>
              <c:numCache>
                <c:formatCode>0</c:formatCode>
                <c:ptCount val="8"/>
                <c:pt idx="0">
                  <c:v>37.648649900999999</c:v>
                </c:pt>
                <c:pt idx="1">
                  <c:v>68.668662535999999</c:v>
                </c:pt>
                <c:pt idx="2">
                  <c:v>44.154012057999999</c:v>
                </c:pt>
                <c:pt idx="3">
                  <c:v>38.975566873000005</c:v>
                </c:pt>
                <c:pt idx="4">
                  <c:v>34.709842509000005</c:v>
                </c:pt>
                <c:pt idx="5">
                  <c:v>23.135721886999999</c:v>
                </c:pt>
                <c:pt idx="6">
                  <c:v>17.587976338000001</c:v>
                </c:pt>
                <c:pt idx="7">
                  <c:v>30.568716872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C4-44C9-9A97-C1B6B951442F}"/>
            </c:ext>
          </c:extLst>
        </c:ser>
        <c:ser>
          <c:idx val="3"/>
          <c:order val="3"/>
          <c:tx>
            <c:strRef>
              <c:f>'occ1'!$BR$3</c:f>
              <c:strCache>
                <c:ptCount val="1"/>
                <c:pt idx="0">
                  <c:v>2029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'occ1'!$B$4:$B$11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'occ1'!$BR$4:$BR$11</c:f>
              <c:numCache>
                <c:formatCode>0</c:formatCode>
                <c:ptCount val="8"/>
                <c:pt idx="0">
                  <c:v>38.336517272999998</c:v>
                </c:pt>
                <c:pt idx="1">
                  <c:v>70.31159288500001</c:v>
                </c:pt>
                <c:pt idx="2">
                  <c:v>44.331412546000003</c:v>
                </c:pt>
                <c:pt idx="3">
                  <c:v>39.623737031999994</c:v>
                </c:pt>
                <c:pt idx="4">
                  <c:v>34.867756448000002</c:v>
                </c:pt>
                <c:pt idx="5">
                  <c:v>23.096648690999999</c:v>
                </c:pt>
                <c:pt idx="6">
                  <c:v>17.720247419</c:v>
                </c:pt>
                <c:pt idx="7">
                  <c:v>30.586051811000001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C4-44C9-9A97-C1B6B9514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9706928"/>
        <c:axId val="1959712752"/>
      </c:barChart>
      <c:catAx>
        <c:axId val="1959706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712752"/>
        <c:crosses val="autoZero"/>
        <c:auto val="1"/>
        <c:lblAlgn val="ctr"/>
        <c:lblOffset val="100"/>
        <c:noMultiLvlLbl val="0"/>
      </c:catAx>
      <c:valAx>
        <c:axId val="1959712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70692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'occ1'!$W$18</c:f>
          <c:strCache>
            <c:ptCount val="1"/>
            <c:pt idx="0">
              <c:v>Skill x Occ: % growth, 2024 to 2027, Tasmania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'occ1'!$X$19</c:f>
              <c:strCache>
                <c:ptCount val="1"/>
                <c:pt idx="0">
                  <c:v>1 Q1PGR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'occ1'!$W$20:$W$28</c:f>
              <c:strCache>
                <c:ptCount val="9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  <c:pt idx="8">
                  <c:v>Total</c:v>
                </c:pt>
              </c:strCache>
            </c:strRef>
          </c:cat>
          <c:val>
            <c:numRef>
              <c:f>'occ1'!$X$20:$X$28</c:f>
              <c:numCache>
                <c:formatCode>0</c:formatCode>
                <c:ptCount val="9"/>
                <c:pt idx="0">
                  <c:v>11.267936956010359</c:v>
                </c:pt>
                <c:pt idx="1">
                  <c:v>10.92899891186072</c:v>
                </c:pt>
                <c:pt idx="2">
                  <c:v>10.000000000000009</c:v>
                </c:pt>
                <c:pt idx="3">
                  <c:v>13.899049012435993</c:v>
                </c:pt>
                <c:pt idx="4">
                  <c:v>10.457220461747397</c:v>
                </c:pt>
                <c:pt idx="5">
                  <c:v>11.084043848964686</c:v>
                </c:pt>
                <c:pt idx="6">
                  <c:v>13.599999999999991</c:v>
                </c:pt>
                <c:pt idx="7">
                  <c:v>9.2281879194630925</c:v>
                </c:pt>
                <c:pt idx="8">
                  <c:v>11.056422569027614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28-4C16-B506-774C1235DE73}"/>
            </c:ext>
          </c:extLst>
        </c:ser>
        <c:ser>
          <c:idx val="1"/>
          <c:order val="1"/>
          <c:tx>
            <c:strRef>
              <c:f>'occ1'!$Y$19</c:f>
              <c:strCache>
                <c:ptCount val="1"/>
                <c:pt idx="0">
                  <c:v>2 Q2GRD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'occ1'!$W$20:$W$28</c:f>
              <c:strCache>
                <c:ptCount val="9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  <c:pt idx="8">
                  <c:v>Total</c:v>
                </c:pt>
              </c:strCache>
            </c:strRef>
          </c:cat>
          <c:val>
            <c:numRef>
              <c:f>'occ1'!$Y$20:$Y$28</c:f>
              <c:numCache>
                <c:formatCode>0</c:formatCode>
                <c:ptCount val="9"/>
                <c:pt idx="0">
                  <c:v>8.0645161290322509</c:v>
                </c:pt>
                <c:pt idx="1">
                  <c:v>6.5739130434782522</c:v>
                </c:pt>
                <c:pt idx="2">
                  <c:v>6.640625</c:v>
                </c:pt>
                <c:pt idx="3">
                  <c:v>8.4429824561403457</c:v>
                </c:pt>
                <c:pt idx="4">
                  <c:v>7.415990730011579</c:v>
                </c:pt>
                <c:pt idx="5">
                  <c:v>7.9365079365079305</c:v>
                </c:pt>
                <c:pt idx="6">
                  <c:v>9.6153846153846256</c:v>
                </c:pt>
                <c:pt idx="7">
                  <c:v>6.6115702479338845</c:v>
                </c:pt>
                <c:pt idx="8">
                  <c:v>7.1007784557121756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28-4C16-B506-774C1235DE73}"/>
            </c:ext>
          </c:extLst>
        </c:ser>
        <c:ser>
          <c:idx val="2"/>
          <c:order val="2"/>
          <c:tx>
            <c:strRef>
              <c:f>'occ1'!$Z$19</c:f>
              <c:strCache>
                <c:ptCount val="1"/>
                <c:pt idx="0">
                  <c:v>3 Q3BAC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'occ1'!$W$20:$W$28</c:f>
              <c:strCache>
                <c:ptCount val="9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  <c:pt idx="8">
                  <c:v>Total</c:v>
                </c:pt>
              </c:strCache>
            </c:strRef>
          </c:cat>
          <c:val>
            <c:numRef>
              <c:f>'occ1'!$Z$20:$Z$28</c:f>
              <c:numCache>
                <c:formatCode>0</c:formatCode>
                <c:ptCount val="9"/>
                <c:pt idx="0">
                  <c:v>6.9258671503060532</c:v>
                </c:pt>
                <c:pt idx="1">
                  <c:v>6.3570456200335634</c:v>
                </c:pt>
                <c:pt idx="2">
                  <c:v>5.7151589242053769</c:v>
                </c:pt>
                <c:pt idx="3">
                  <c:v>9.4457455113192914</c:v>
                </c:pt>
                <c:pt idx="4">
                  <c:v>6.0660124888492373</c:v>
                </c:pt>
                <c:pt idx="5">
                  <c:v>6.9083447332421333</c:v>
                </c:pt>
                <c:pt idx="6">
                  <c:v>8.9519650655021756</c:v>
                </c:pt>
                <c:pt idx="7">
                  <c:v>5.15267175572518</c:v>
                </c:pt>
                <c:pt idx="8">
                  <c:v>6.6981713581261593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28-4C16-B506-774C1235DE73}"/>
            </c:ext>
          </c:extLst>
        </c:ser>
        <c:ser>
          <c:idx val="3"/>
          <c:order val="3"/>
          <c:tx>
            <c:strRef>
              <c:f>'occ1'!$AA$19</c:f>
              <c:strCache>
                <c:ptCount val="1"/>
                <c:pt idx="0">
                  <c:v>4 Q4ADV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'occ1'!$W$20:$W$28</c:f>
              <c:strCache>
                <c:ptCount val="9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  <c:pt idx="8">
                  <c:v>Total</c:v>
                </c:pt>
              </c:strCache>
            </c:strRef>
          </c:cat>
          <c:val>
            <c:numRef>
              <c:f>'occ1'!$AA$20:$AA$28</c:f>
              <c:numCache>
                <c:formatCode>0</c:formatCode>
                <c:ptCount val="9"/>
                <c:pt idx="0">
                  <c:v>3.7994827929182406</c:v>
                </c:pt>
                <c:pt idx="1">
                  <c:v>4.2535446205171024</c:v>
                </c:pt>
                <c:pt idx="2">
                  <c:v>2.9061457837065374</c:v>
                </c:pt>
                <c:pt idx="3">
                  <c:v>5.7094106838167846</c:v>
                </c:pt>
                <c:pt idx="4">
                  <c:v>3.0245022970903479</c:v>
                </c:pt>
                <c:pt idx="5">
                  <c:v>4.1089772219740972</c:v>
                </c:pt>
                <c:pt idx="6">
                  <c:v>4.961832061068705</c:v>
                </c:pt>
                <c:pt idx="7">
                  <c:v>2.2332506203474045</c:v>
                </c:pt>
                <c:pt idx="8">
                  <c:v>4.046156151655933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D28-4C16-B506-774C1235DE73}"/>
            </c:ext>
          </c:extLst>
        </c:ser>
        <c:ser>
          <c:idx val="4"/>
          <c:order val="4"/>
          <c:tx>
            <c:strRef>
              <c:f>'occ1'!$AB$19</c:f>
              <c:strCache>
                <c:ptCount val="1"/>
                <c:pt idx="0">
                  <c:v>5 Q5C34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'occ1'!$W$20:$W$28</c:f>
              <c:strCache>
                <c:ptCount val="9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  <c:pt idx="8">
                  <c:v>Total</c:v>
                </c:pt>
              </c:strCache>
            </c:strRef>
          </c:cat>
          <c:val>
            <c:numRef>
              <c:f>'occ1'!$AB$20:$AB$28</c:f>
              <c:numCache>
                <c:formatCode>0</c:formatCode>
                <c:ptCount val="9"/>
                <c:pt idx="0">
                  <c:v>4.6018991964937861</c:v>
                </c:pt>
                <c:pt idx="1">
                  <c:v>5.1497443389335373</c:v>
                </c:pt>
                <c:pt idx="2">
                  <c:v>2.8736318407960093</c:v>
                </c:pt>
                <c:pt idx="3">
                  <c:v>6.4209052729818028</c:v>
                </c:pt>
                <c:pt idx="4">
                  <c:v>2.9785960185600979</c:v>
                </c:pt>
                <c:pt idx="5">
                  <c:v>4.209150326797384</c:v>
                </c:pt>
                <c:pt idx="6">
                  <c:v>4.865063337617026</c:v>
                </c:pt>
                <c:pt idx="7">
                  <c:v>2.7356484762579791</c:v>
                </c:pt>
                <c:pt idx="8">
                  <c:v>3.9221990033756704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28-4C16-B506-774C1235DE73}"/>
            </c:ext>
          </c:extLst>
        </c:ser>
        <c:ser>
          <c:idx val="6"/>
          <c:order val="5"/>
          <c:tx>
            <c:strRef>
              <c:f>'occ1'!$AD$19</c:f>
              <c:strCache>
                <c:ptCount val="1"/>
                <c:pt idx="0">
                  <c:v>7 nops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'occ1'!$W$20:$W$28</c:f>
              <c:strCache>
                <c:ptCount val="9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  <c:pt idx="8">
                  <c:v>Total</c:v>
                </c:pt>
              </c:strCache>
            </c:strRef>
          </c:cat>
          <c:val>
            <c:numRef>
              <c:f>'occ1'!$AD$20:$AD$28</c:f>
              <c:numCache>
                <c:formatCode>0</c:formatCode>
                <c:ptCount val="9"/>
                <c:pt idx="0">
                  <c:v>-0.34843205574912606</c:v>
                </c:pt>
                <c:pt idx="1">
                  <c:v>1.5582858855259119</c:v>
                </c:pt>
                <c:pt idx="2">
                  <c:v>-1.7296604740550947</c:v>
                </c:pt>
                <c:pt idx="3">
                  <c:v>3.946510110893664</c:v>
                </c:pt>
                <c:pt idx="4">
                  <c:v>-0.69150315498314185</c:v>
                </c:pt>
                <c:pt idx="5">
                  <c:v>0.5588887975671808</c:v>
                </c:pt>
                <c:pt idx="6">
                  <c:v>0.80242897419215975</c:v>
                </c:pt>
                <c:pt idx="7">
                  <c:v>-1.1137129476269325</c:v>
                </c:pt>
                <c:pt idx="8">
                  <c:v>0.10752950951880003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D28-4C16-B506-774C1235D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1306304"/>
        <c:axId val="1811306720"/>
      </c:lineChart>
      <c:catAx>
        <c:axId val="181130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306720"/>
        <c:crosses val="autoZero"/>
        <c:auto val="1"/>
        <c:lblAlgn val="ctr"/>
        <c:lblOffset val="100"/>
        <c:noMultiLvlLbl val="0"/>
      </c:catAx>
      <c:valAx>
        <c:axId val="181130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30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'occ1'!$AG$18</c:f>
          <c:strCache>
            <c:ptCount val="1"/>
            <c:pt idx="0">
              <c:v>Skill x Occ: Emp growth (persons), 2024 to 2027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5"/>
          <c:order val="6"/>
          <c:tx>
            <c:strRef>
              <c:f>'occ1'!$AG$28</c:f>
              <c:strCache>
                <c:ptCount val="1"/>
                <c:pt idx="0">
                  <c:v>Total (RH axis)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'occ1'!$AO$20:$AO$27</c:f>
              <c:numCache>
                <c:formatCode>0</c:formatCode>
                <c:ptCount val="8"/>
                <c:pt idx="0">
                  <c:v>1633</c:v>
                </c:pt>
                <c:pt idx="1">
                  <c:v>4421</c:v>
                </c:pt>
                <c:pt idx="2">
                  <c:v>927</c:v>
                </c:pt>
                <c:pt idx="3">
                  <c:v>2288</c:v>
                </c:pt>
                <c:pt idx="4">
                  <c:v>881</c:v>
                </c:pt>
                <c:pt idx="5">
                  <c:v>560</c:v>
                </c:pt>
                <c:pt idx="6">
                  <c:v>485</c:v>
                </c:pt>
                <c:pt idx="7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23-4D24-86E4-924E94D7E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943392"/>
        <c:axId val="394944224"/>
      </c:barChart>
      <c:lineChart>
        <c:grouping val="standard"/>
        <c:varyColors val="0"/>
        <c:ser>
          <c:idx val="0"/>
          <c:order val="0"/>
          <c:tx>
            <c:strRef>
              <c:f>'occ1'!$AH$19</c:f>
              <c:strCache>
                <c:ptCount val="1"/>
                <c:pt idx="0">
                  <c:v>1 Q1PGR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'occ1'!$AH$20:$AH$27</c:f>
              <c:numCache>
                <c:formatCode>0</c:formatCode>
                <c:ptCount val="8"/>
                <c:pt idx="0">
                  <c:v>479</c:v>
                </c:pt>
                <c:pt idx="1">
                  <c:v>1607</c:v>
                </c:pt>
                <c:pt idx="2">
                  <c:v>79</c:v>
                </c:pt>
                <c:pt idx="3">
                  <c:v>190</c:v>
                </c:pt>
                <c:pt idx="4">
                  <c:v>231</c:v>
                </c:pt>
                <c:pt idx="5">
                  <c:v>91</c:v>
                </c:pt>
                <c:pt idx="6">
                  <c:v>34</c:v>
                </c:pt>
                <c:pt idx="7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23-4D24-86E4-924E94D7E151}"/>
            </c:ext>
          </c:extLst>
        </c:ser>
        <c:ser>
          <c:idx val="1"/>
          <c:order val="1"/>
          <c:tx>
            <c:strRef>
              <c:f>'occ1'!$AI$19</c:f>
              <c:strCache>
                <c:ptCount val="1"/>
                <c:pt idx="0">
                  <c:v>2 Q2GRD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'occ1'!$AI$20:$AI$27</c:f>
              <c:numCache>
                <c:formatCode>0</c:formatCode>
                <c:ptCount val="8"/>
                <c:pt idx="0">
                  <c:v>110</c:v>
                </c:pt>
                <c:pt idx="1">
                  <c:v>378</c:v>
                </c:pt>
                <c:pt idx="2">
                  <c:v>17</c:v>
                </c:pt>
                <c:pt idx="3">
                  <c:v>77</c:v>
                </c:pt>
                <c:pt idx="4">
                  <c:v>64</c:v>
                </c:pt>
                <c:pt idx="5">
                  <c:v>15</c:v>
                </c:pt>
                <c:pt idx="6">
                  <c:v>5</c:v>
                </c:pt>
                <c:pt idx="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23-4D24-86E4-924E94D7E151}"/>
            </c:ext>
          </c:extLst>
        </c:ser>
        <c:ser>
          <c:idx val="2"/>
          <c:order val="2"/>
          <c:tx>
            <c:strRef>
              <c:f>'occ1'!$AJ$19</c:f>
              <c:strCache>
                <c:ptCount val="1"/>
                <c:pt idx="0">
                  <c:v>3 Q3BAC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'occ1'!$AJ$20:$AJ$27</c:f>
              <c:numCache>
                <c:formatCode>0</c:formatCode>
                <c:ptCount val="8"/>
                <c:pt idx="0">
                  <c:v>611</c:v>
                </c:pt>
                <c:pt idx="1">
                  <c:v>2008</c:v>
                </c:pt>
                <c:pt idx="2">
                  <c:v>187</c:v>
                </c:pt>
                <c:pt idx="3">
                  <c:v>605</c:v>
                </c:pt>
                <c:pt idx="4">
                  <c:v>408</c:v>
                </c:pt>
                <c:pt idx="5">
                  <c:v>202</c:v>
                </c:pt>
                <c:pt idx="6">
                  <c:v>82</c:v>
                </c:pt>
                <c:pt idx="7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23-4D24-86E4-924E94D7E151}"/>
            </c:ext>
          </c:extLst>
        </c:ser>
        <c:ser>
          <c:idx val="3"/>
          <c:order val="3"/>
          <c:tx>
            <c:strRef>
              <c:f>'occ1'!$AK$19</c:f>
              <c:strCache>
                <c:ptCount val="1"/>
                <c:pt idx="0">
                  <c:v>4 Q4ADV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'occ1'!$AK$20:$AK$27</c:f>
              <c:numCache>
                <c:formatCode>0</c:formatCode>
                <c:ptCount val="8"/>
                <c:pt idx="0">
                  <c:v>191</c:v>
                </c:pt>
                <c:pt idx="1">
                  <c:v>255</c:v>
                </c:pt>
                <c:pt idx="2">
                  <c:v>122</c:v>
                </c:pt>
                <c:pt idx="3">
                  <c:v>435</c:v>
                </c:pt>
                <c:pt idx="4">
                  <c:v>158</c:v>
                </c:pt>
                <c:pt idx="5">
                  <c:v>92</c:v>
                </c:pt>
                <c:pt idx="6">
                  <c:v>52</c:v>
                </c:pt>
                <c:pt idx="7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023-4D24-86E4-924E94D7E151}"/>
            </c:ext>
          </c:extLst>
        </c:ser>
        <c:ser>
          <c:idx val="4"/>
          <c:order val="4"/>
          <c:tx>
            <c:strRef>
              <c:f>'occ1'!$AL$19</c:f>
              <c:strCache>
                <c:ptCount val="1"/>
                <c:pt idx="0">
                  <c:v>5 Q5C34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'occ1'!$AL$20:$AL$27</c:f>
              <c:numCache>
                <c:formatCode>0</c:formatCode>
                <c:ptCount val="8"/>
                <c:pt idx="0">
                  <c:v>315</c:v>
                </c:pt>
                <c:pt idx="1">
                  <c:v>141</c:v>
                </c:pt>
                <c:pt idx="2">
                  <c:v>722</c:v>
                </c:pt>
                <c:pt idx="3">
                  <c:v>688</c:v>
                </c:pt>
                <c:pt idx="4">
                  <c:v>199</c:v>
                </c:pt>
                <c:pt idx="5">
                  <c:v>161</c:v>
                </c:pt>
                <c:pt idx="6">
                  <c:v>265</c:v>
                </c:pt>
                <c:pt idx="7">
                  <c:v>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023-4D24-86E4-924E94D7E151}"/>
            </c:ext>
          </c:extLst>
        </c:ser>
        <c:ser>
          <c:idx val="6"/>
          <c:order val="5"/>
          <c:tx>
            <c:strRef>
              <c:f>'occ1'!$AN$19</c:f>
              <c:strCache>
                <c:ptCount val="1"/>
                <c:pt idx="0">
                  <c:v>7 nops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'occ1'!$AG$20:$AG$27</c:f>
              <c:strCache>
                <c:ptCount val="8"/>
                <c:pt idx="0">
                  <c:v>O1 MANAGERS</c:v>
                </c:pt>
                <c:pt idx="1">
                  <c:v>O2 PROFESSIONALS</c:v>
                </c:pt>
                <c:pt idx="2">
                  <c:v>O3 TECHNICIANS AND TRADES WORKERS</c:v>
                </c:pt>
                <c:pt idx="3">
                  <c:v>O4 COMMUNITY AND PERSONAL SERVICE WORKERS</c:v>
                </c:pt>
                <c:pt idx="4">
                  <c:v>O5 CLERICAL AND ADMINISTRATIVE WORKERS</c:v>
                </c:pt>
                <c:pt idx="5">
                  <c:v>O6 SALES WORKERS</c:v>
                </c:pt>
                <c:pt idx="6">
                  <c:v>O7 MACHINERY OPERATORS AND DRIVERS</c:v>
                </c:pt>
                <c:pt idx="7">
                  <c:v>O8 LABOURERS</c:v>
                </c:pt>
              </c:strCache>
            </c:strRef>
          </c:cat>
          <c:val>
            <c:numRef>
              <c:f>'occ1'!$AN$20:$AN$27</c:f>
              <c:numCache>
                <c:formatCode>0</c:formatCode>
                <c:ptCount val="8"/>
                <c:pt idx="0">
                  <c:v>-33</c:v>
                </c:pt>
                <c:pt idx="1">
                  <c:v>52</c:v>
                </c:pt>
                <c:pt idx="2">
                  <c:v>-162</c:v>
                </c:pt>
                <c:pt idx="3">
                  <c:v>363</c:v>
                </c:pt>
                <c:pt idx="4">
                  <c:v>-80</c:v>
                </c:pt>
                <c:pt idx="5">
                  <c:v>68</c:v>
                </c:pt>
                <c:pt idx="6">
                  <c:v>74</c:v>
                </c:pt>
                <c:pt idx="7">
                  <c:v>-195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023-4D24-86E4-924E94D7E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915696"/>
        <c:axId val="489914032"/>
      </c:lineChart>
      <c:catAx>
        <c:axId val="48991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914032"/>
        <c:crosses val="autoZero"/>
        <c:auto val="1"/>
        <c:lblAlgn val="ctr"/>
        <c:lblOffset val="100"/>
        <c:noMultiLvlLbl val="0"/>
      </c:catAx>
      <c:valAx>
        <c:axId val="48991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915696"/>
        <c:crosses val="autoZero"/>
        <c:crossBetween val="between"/>
      </c:valAx>
      <c:valAx>
        <c:axId val="394944224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943392"/>
        <c:crosses val="max"/>
        <c:crossBetween val="between"/>
      </c:valAx>
      <c:catAx>
        <c:axId val="394943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4944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reg!$BO$2</c:f>
          <c:strCache>
            <c:ptCount val="1"/>
            <c:pt idx="0">
              <c:v>Employment ('000 persons)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reg!$BO$3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reg!$BB$4:$BB$7</c:f>
              <c:strCache>
                <c:ptCount val="4"/>
                <c:pt idx="0">
                  <c:v>Hobart</c:v>
                </c:pt>
                <c:pt idx="1">
                  <c:v>Launceston</c:v>
                </c:pt>
                <c:pt idx="2">
                  <c:v>South East</c:v>
                </c:pt>
                <c:pt idx="3">
                  <c:v>West and North West</c:v>
                </c:pt>
              </c:strCache>
            </c:strRef>
          </c:cat>
          <c:val>
            <c:numRef>
              <c:f>reg!$BO$4:$BO$7</c:f>
              <c:numCache>
                <c:formatCode>0</c:formatCode>
                <c:ptCount val="4"/>
                <c:pt idx="0">
                  <c:v>134.76401999999999</c:v>
                </c:pt>
                <c:pt idx="1">
                  <c:v>75.927000000000007</c:v>
                </c:pt>
                <c:pt idx="2">
                  <c:v>13.474909999999999</c:v>
                </c:pt>
                <c:pt idx="3">
                  <c:v>55.063000000000002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F-42AA-B5A8-7395BBB71D4B}"/>
            </c:ext>
          </c:extLst>
        </c:ser>
        <c:ser>
          <c:idx val="1"/>
          <c:order val="1"/>
          <c:tx>
            <c:strRef>
              <c:f>reg!$BP$3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reg!$BB$4:$BB$7</c:f>
              <c:strCache>
                <c:ptCount val="4"/>
                <c:pt idx="0">
                  <c:v>Hobart</c:v>
                </c:pt>
                <c:pt idx="1">
                  <c:v>Launceston</c:v>
                </c:pt>
                <c:pt idx="2">
                  <c:v>South East</c:v>
                </c:pt>
                <c:pt idx="3">
                  <c:v>West and North West</c:v>
                </c:pt>
              </c:strCache>
            </c:strRef>
          </c:cat>
          <c:val>
            <c:numRef>
              <c:f>reg!$BP$4:$BP$7</c:f>
              <c:numCache>
                <c:formatCode>0</c:formatCode>
                <c:ptCount val="4"/>
                <c:pt idx="0">
                  <c:v>139.34545</c:v>
                </c:pt>
                <c:pt idx="1">
                  <c:v>76.572869999999995</c:v>
                </c:pt>
                <c:pt idx="2">
                  <c:v>13.40432</c:v>
                </c:pt>
                <c:pt idx="3">
                  <c:v>54.758269999999996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2F-42AA-B5A8-7395BBB71D4B}"/>
            </c:ext>
          </c:extLst>
        </c:ser>
        <c:ser>
          <c:idx val="2"/>
          <c:order val="2"/>
          <c:tx>
            <c:strRef>
              <c:f>reg!$BQ$3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reg!$BB$4:$BB$7</c:f>
              <c:strCache>
                <c:ptCount val="4"/>
                <c:pt idx="0">
                  <c:v>Hobart</c:v>
                </c:pt>
                <c:pt idx="1">
                  <c:v>Launceston</c:v>
                </c:pt>
                <c:pt idx="2">
                  <c:v>South East</c:v>
                </c:pt>
                <c:pt idx="3">
                  <c:v>West and North West</c:v>
                </c:pt>
              </c:strCache>
            </c:strRef>
          </c:cat>
          <c:val>
            <c:numRef>
              <c:f>reg!$BQ$4:$BQ$7</c:f>
              <c:numCache>
                <c:formatCode>0</c:formatCode>
                <c:ptCount val="4"/>
                <c:pt idx="0">
                  <c:v>145.45771999999999</c:v>
                </c:pt>
                <c:pt idx="1">
                  <c:v>79.240859999999998</c:v>
                </c:pt>
                <c:pt idx="2">
                  <c:v>13.85483</c:v>
                </c:pt>
                <c:pt idx="3">
                  <c:v>56.895739999999996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2F-42AA-B5A8-7395BBB71D4B}"/>
            </c:ext>
          </c:extLst>
        </c:ser>
        <c:ser>
          <c:idx val="3"/>
          <c:order val="3"/>
          <c:tx>
            <c:strRef>
              <c:f>reg!$BR$3</c:f>
              <c:strCache>
                <c:ptCount val="1"/>
                <c:pt idx="0">
                  <c:v>2029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reg!$BB$4:$BB$7</c:f>
              <c:strCache>
                <c:ptCount val="4"/>
                <c:pt idx="0">
                  <c:v>Hobart</c:v>
                </c:pt>
                <c:pt idx="1">
                  <c:v>Launceston</c:v>
                </c:pt>
                <c:pt idx="2">
                  <c:v>South East</c:v>
                </c:pt>
                <c:pt idx="3">
                  <c:v>West and North West</c:v>
                </c:pt>
              </c:strCache>
            </c:strRef>
          </c:cat>
          <c:val>
            <c:numRef>
              <c:f>reg!$BR$4:$BR$7</c:f>
              <c:numCache>
                <c:formatCode>0</c:formatCode>
                <c:ptCount val="4"/>
                <c:pt idx="0">
                  <c:v>147.19507999999999</c:v>
                </c:pt>
                <c:pt idx="1">
                  <c:v>80.091530000000006</c:v>
                </c:pt>
                <c:pt idx="2">
                  <c:v>14.02632</c:v>
                </c:pt>
                <c:pt idx="3">
                  <c:v>57.561050000000002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2F-42AA-B5A8-7395BBB71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0879072"/>
        <c:axId val="1130877432"/>
      </c:barChart>
      <c:catAx>
        <c:axId val="113087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877432"/>
        <c:crosses val="autoZero"/>
        <c:auto val="1"/>
        <c:lblAlgn val="ctr"/>
        <c:lblOffset val="100"/>
        <c:noMultiLvlLbl val="0"/>
      </c:catAx>
      <c:valAx>
        <c:axId val="11308774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87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Macro expenditure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macros!$B$31</c:f>
              <c:strCache>
                <c:ptCount val="1"/>
                <c:pt idx="0">
                  <c:v>Consumption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layout>
                <c:manualLayout>
                  <c:x val="-6.3808024310427099E-3"/>
                  <c:y val="5.040238582878853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72F-4197-BF9F-8F4384B654A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macros!$O$31:$AN$31</c:f>
              <c:numCache>
                <c:formatCode>General</c:formatCode>
                <c:ptCount val="26"/>
                <c:pt idx="0">
                  <c:v>95.651503341454344</c:v>
                </c:pt>
                <c:pt idx="1">
                  <c:v>97.769530341816349</c:v>
                </c:pt>
                <c:pt idx="2">
                  <c:v>98.477850032731652</c:v>
                </c:pt>
                <c:pt idx="3">
                  <c:v>99.254492907611336</c:v>
                </c:pt>
                <c:pt idx="4">
                  <c:v>99.404672443584175</c:v>
                </c:pt>
                <c:pt idx="5">
                  <c:v>99.900099423932687</c:v>
                </c:pt>
                <c:pt idx="6">
                  <c:v>99.882276465650207</c:v>
                </c:pt>
                <c:pt idx="7">
                  <c:v>100.23049532501369</c:v>
                </c:pt>
                <c:pt idx="8">
                  <c:v>100.66387016227502</c:v>
                </c:pt>
                <c:pt idx="9">
                  <c:v>100</c:v>
                </c:pt>
                <c:pt idx="10">
                  <c:v>100.76674491915233</c:v>
                </c:pt>
                <c:pt idx="11">
                  <c:v>101.53349076024541</c:v>
                </c:pt>
                <c:pt idx="12">
                  <c:v>102.06674496893713</c:v>
                </c:pt>
                <c:pt idx="13">
                  <c:v>102.59999917762886</c:v>
                </c:pt>
                <c:pt idx="14">
                  <c:v>103.48821439827665</c:v>
                </c:pt>
                <c:pt idx="15">
                  <c:v>104.37642869698372</c:v>
                </c:pt>
                <c:pt idx="16">
                  <c:v>104.87331418757448</c:v>
                </c:pt>
                <c:pt idx="17">
                  <c:v>105.37019967816524</c:v>
                </c:pt>
                <c:pt idx="18">
                  <c:v>106.24921024251816</c:v>
                </c:pt>
                <c:pt idx="19">
                  <c:v>106.9661482354211</c:v>
                </c:pt>
                <c:pt idx="20">
                  <c:v>107.55728925896081</c:v>
                </c:pt>
                <c:pt idx="21">
                  <c:v>108.21596705101823</c:v>
                </c:pt>
                <c:pt idx="22">
                  <c:v>108.61908563724938</c:v>
                </c:pt>
                <c:pt idx="23">
                  <c:v>109.32654054775558</c:v>
                </c:pt>
                <c:pt idx="24">
                  <c:v>109.72517942395703</c:v>
                </c:pt>
                <c:pt idx="25">
                  <c:v>110.38260983020045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2F-4197-BF9F-8F4384B654AD}"/>
            </c:ext>
          </c:extLst>
        </c:ser>
        <c:ser>
          <c:idx val="1"/>
          <c:order val="1"/>
          <c:tx>
            <c:strRef>
              <c:f>macros!$B$32</c:f>
              <c:strCache>
                <c:ptCount val="1"/>
                <c:pt idx="0">
                  <c:v>Investment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layout>
                <c:manualLayout>
                  <c:x val="-0.12732094308839262"/>
                  <c:y val="-0.17696414950419531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72F-4197-BF9F-8F4384B654A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macros!$O$32:$AN$32</c:f>
              <c:numCache>
                <c:formatCode>General</c:formatCode>
                <c:ptCount val="26"/>
                <c:pt idx="0">
                  <c:v>93.292533930063058</c:v>
                </c:pt>
                <c:pt idx="1">
                  <c:v>92.992047152142149</c:v>
                </c:pt>
                <c:pt idx="2">
                  <c:v>93.758806692922477</c:v>
                </c:pt>
                <c:pt idx="3">
                  <c:v>93.39131445473366</c:v>
                </c:pt>
                <c:pt idx="4">
                  <c:v>95.970666521244851</c:v>
                </c:pt>
                <c:pt idx="5">
                  <c:v>98.378015223327452</c:v>
                </c:pt>
                <c:pt idx="6">
                  <c:v>99.813444505411127</c:v>
                </c:pt>
                <c:pt idx="7">
                  <c:v>99.573745808268072</c:v>
                </c:pt>
                <c:pt idx="8">
                  <c:v>98.724784000212168</c:v>
                </c:pt>
                <c:pt idx="9">
                  <c:v>100</c:v>
                </c:pt>
                <c:pt idx="10">
                  <c:v>101.10515945710877</c:v>
                </c:pt>
                <c:pt idx="11">
                  <c:v>102.17922434204267</c:v>
                </c:pt>
                <c:pt idx="12">
                  <c:v>102.09863632512707</c:v>
                </c:pt>
                <c:pt idx="13">
                  <c:v>102.01298043188319</c:v>
                </c:pt>
                <c:pt idx="14">
                  <c:v>103.02940557852692</c:v>
                </c:pt>
                <c:pt idx="15">
                  <c:v>104.02497594080504</c:v>
                </c:pt>
                <c:pt idx="16">
                  <c:v>104.11116906475512</c:v>
                </c:pt>
                <c:pt idx="17">
                  <c:v>104.20467620103361</c:v>
                </c:pt>
                <c:pt idx="18">
                  <c:v>104.98621129172818</c:v>
                </c:pt>
                <c:pt idx="19">
                  <c:v>105.77360816635016</c:v>
                </c:pt>
                <c:pt idx="20">
                  <c:v>106.56691031500439</c:v>
                </c:pt>
                <c:pt idx="21">
                  <c:v>107.36616208054275</c:v>
                </c:pt>
                <c:pt idx="22">
                  <c:v>108.17140865856436</c:v>
                </c:pt>
                <c:pt idx="23">
                  <c:v>108.98269439192114</c:v>
                </c:pt>
                <c:pt idx="24">
                  <c:v>109.80006447621223</c:v>
                </c:pt>
                <c:pt idx="25">
                  <c:v>110.62356495978381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72F-4197-BF9F-8F4384B654AD}"/>
            </c:ext>
          </c:extLst>
        </c:ser>
        <c:ser>
          <c:idx val="2"/>
          <c:order val="2"/>
          <c:tx>
            <c:strRef>
              <c:f>macros!$B$33</c:f>
              <c:strCache>
                <c:ptCount val="1"/>
                <c:pt idx="0">
                  <c:v>Gov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7.5955857345880326E-2"/>
                  <c:y val="0.1312453084734489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2F-4197-BF9F-8F4384B654A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macros!$O$33:$AN$33</c:f>
              <c:numCache>
                <c:formatCode>General</c:formatCode>
                <c:ptCount val="26"/>
                <c:pt idx="0">
                  <c:v>95.997562243769153</c:v>
                </c:pt>
                <c:pt idx="1">
                  <c:v>95.573650795751647</c:v>
                </c:pt>
                <c:pt idx="2">
                  <c:v>95.392605233062667</c:v>
                </c:pt>
                <c:pt idx="3">
                  <c:v>96.064534905715604</c:v>
                </c:pt>
                <c:pt idx="4">
                  <c:v>95.882753183853552</c:v>
                </c:pt>
                <c:pt idx="5">
                  <c:v>96.821098861233054</c:v>
                </c:pt>
                <c:pt idx="6">
                  <c:v>98.053092233506788</c:v>
                </c:pt>
                <c:pt idx="7">
                  <c:v>98.870741127395092</c:v>
                </c:pt>
                <c:pt idx="8">
                  <c:v>99.851036254072497</c:v>
                </c:pt>
                <c:pt idx="9">
                  <c:v>99.999999999999986</c:v>
                </c:pt>
                <c:pt idx="10">
                  <c:v>100.21738935361027</c:v>
                </c:pt>
                <c:pt idx="11">
                  <c:v>100.43477793231611</c:v>
                </c:pt>
                <c:pt idx="12">
                  <c:v>101.26738945512272</c:v>
                </c:pt>
                <c:pt idx="13">
                  <c:v>102.10000020302495</c:v>
                </c:pt>
                <c:pt idx="14">
                  <c:v>102.77391053130562</c:v>
                </c:pt>
                <c:pt idx="15">
                  <c:v>103.44782163449067</c:v>
                </c:pt>
                <c:pt idx="16">
                  <c:v>104.40751127846224</c:v>
                </c:pt>
                <c:pt idx="17">
                  <c:v>105.36720014752942</c:v>
                </c:pt>
                <c:pt idx="18">
                  <c:v>106.24618582371617</c:v>
                </c:pt>
                <c:pt idx="19">
                  <c:v>106.96310334579077</c:v>
                </c:pt>
                <c:pt idx="20">
                  <c:v>107.55422831308786</c:v>
                </c:pt>
                <c:pt idx="21">
                  <c:v>108.21288697311171</c:v>
                </c:pt>
                <c:pt idx="22">
                  <c:v>108.61599456289885</c:v>
                </c:pt>
                <c:pt idx="23">
                  <c:v>109.32342880501575</c:v>
                </c:pt>
                <c:pt idx="24">
                  <c:v>109.72205667250877</c:v>
                </c:pt>
                <c:pt idx="25">
                  <c:v>110.37946773646041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72F-4197-BF9F-8F4384B654AD}"/>
            </c:ext>
          </c:extLst>
        </c:ser>
        <c:ser>
          <c:idx val="3"/>
          <c:order val="3"/>
          <c:tx>
            <c:strRef>
              <c:f>macros!$B$34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9"/>
              <c:layout>
                <c:manualLayout>
                  <c:x val="-0.21927495754112042"/>
                  <c:y val="-0.13424866514111369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72F-4197-BF9F-8F4384B654A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macros!$O$34:$AN$34</c:f>
              <c:numCache>
                <c:formatCode>General</c:formatCode>
                <c:ptCount val="26"/>
                <c:pt idx="0">
                  <c:v>96.531911700792236</c:v>
                </c:pt>
                <c:pt idx="1">
                  <c:v>98.300856253715594</c:v>
                </c:pt>
                <c:pt idx="2">
                  <c:v>99.425313847234193</c:v>
                </c:pt>
                <c:pt idx="3">
                  <c:v>99.769624465521304</c:v>
                </c:pt>
                <c:pt idx="4">
                  <c:v>100.40699560232416</c:v>
                </c:pt>
                <c:pt idx="5">
                  <c:v>99.093139118179096</c:v>
                </c:pt>
                <c:pt idx="6">
                  <c:v>99.635555191733502</c:v>
                </c:pt>
                <c:pt idx="7">
                  <c:v>96.958739729123593</c:v>
                </c:pt>
                <c:pt idx="8">
                  <c:v>101.38030262944369</c:v>
                </c:pt>
                <c:pt idx="9">
                  <c:v>100</c:v>
                </c:pt>
                <c:pt idx="10">
                  <c:v>99.802815391493183</c:v>
                </c:pt>
                <c:pt idx="11">
                  <c:v>99.605631819975954</c:v>
                </c:pt>
                <c:pt idx="12">
                  <c:v>101.2028156382967</c:v>
                </c:pt>
                <c:pt idx="13">
                  <c:v>102.79999945661744</c:v>
                </c:pt>
                <c:pt idx="14">
                  <c:v>102.6470974147922</c:v>
                </c:pt>
                <c:pt idx="15">
                  <c:v>102.49419537296694</c:v>
                </c:pt>
                <c:pt idx="16">
                  <c:v>104.29189772134291</c:v>
                </c:pt>
                <c:pt idx="17">
                  <c:v>106.0895990327293</c:v>
                </c:pt>
                <c:pt idx="18">
                  <c:v>106.9383159079503</c:v>
                </c:pt>
                <c:pt idx="19">
                  <c:v>107.79382299104032</c:v>
                </c:pt>
                <c:pt idx="20">
                  <c:v>108.65617316846871</c:v>
                </c:pt>
                <c:pt idx="21">
                  <c:v>109.52542243767361</c:v>
                </c:pt>
                <c:pt idx="22">
                  <c:v>110.4016257591036</c:v>
                </c:pt>
                <c:pt idx="23">
                  <c:v>111.28483913019676</c:v>
                </c:pt>
                <c:pt idx="24">
                  <c:v>112.17511751140167</c:v>
                </c:pt>
                <c:pt idx="25">
                  <c:v>113.07251897413563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72F-4197-BF9F-8F4384B654AD}"/>
            </c:ext>
          </c:extLst>
        </c:ser>
        <c:ser>
          <c:idx val="4"/>
          <c:order val="4"/>
          <c:tx>
            <c:strRef>
              <c:f>macros!$B$35</c:f>
              <c:strCache>
                <c:ptCount val="1"/>
                <c:pt idx="0">
                  <c:v>Imports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0.29236661005482717"/>
                  <c:y val="-7.3226544622425629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72F-4197-BF9F-8F4384B654A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macros!$O$35:$AN$35</c:f>
              <c:numCache>
                <c:formatCode>General</c:formatCode>
                <c:ptCount val="26"/>
                <c:pt idx="0">
                  <c:v>90.118115710854653</c:v>
                </c:pt>
                <c:pt idx="1">
                  <c:v>92.049458397096785</c:v>
                </c:pt>
                <c:pt idx="2">
                  <c:v>95.840363692350564</c:v>
                </c:pt>
                <c:pt idx="3">
                  <c:v>93.977810542587932</c:v>
                </c:pt>
                <c:pt idx="4">
                  <c:v>96.421336132787118</c:v>
                </c:pt>
                <c:pt idx="5">
                  <c:v>98.911968507919838</c:v>
                </c:pt>
                <c:pt idx="6">
                  <c:v>102.16003386321515</c:v>
                </c:pt>
                <c:pt idx="7">
                  <c:v>98.542598566936448</c:v>
                </c:pt>
                <c:pt idx="8">
                  <c:v>103.53507828871852</c:v>
                </c:pt>
                <c:pt idx="9">
                  <c:v>100</c:v>
                </c:pt>
                <c:pt idx="10">
                  <c:v>101.34069402730445</c:v>
                </c:pt>
                <c:pt idx="11">
                  <c:v>102.68138805460889</c:v>
                </c:pt>
                <c:pt idx="12">
                  <c:v>103.29069431570971</c:v>
                </c:pt>
                <c:pt idx="13">
                  <c:v>103.90000057681054</c:v>
                </c:pt>
                <c:pt idx="14">
                  <c:v>105.44700287029796</c:v>
                </c:pt>
                <c:pt idx="15">
                  <c:v>106.99400605118619</c:v>
                </c:pt>
                <c:pt idx="16">
                  <c:v>107.78475294539423</c:v>
                </c:pt>
                <c:pt idx="17">
                  <c:v>108.57550072700313</c:v>
                </c:pt>
                <c:pt idx="18">
                  <c:v>109.66125514858862</c:v>
                </c:pt>
                <c:pt idx="19">
                  <c:v>110.7578678065626</c:v>
                </c:pt>
                <c:pt idx="20">
                  <c:v>111.86544696382468</c:v>
                </c:pt>
                <c:pt idx="21">
                  <c:v>112.98410088327441</c:v>
                </c:pt>
                <c:pt idx="22">
                  <c:v>114.11394226481549</c:v>
                </c:pt>
                <c:pt idx="23">
                  <c:v>115.25508114614915</c:v>
                </c:pt>
                <c:pt idx="24">
                  <c:v>116.40763200198069</c:v>
                </c:pt>
                <c:pt idx="25">
                  <c:v>117.57170841961458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72F-4197-BF9F-8F4384B654AD}"/>
            </c:ext>
          </c:extLst>
        </c:ser>
        <c:ser>
          <c:idx val="5"/>
          <c:order val="5"/>
          <c:tx>
            <c:strRef>
              <c:f>macros!$B$44</c:f>
              <c:strCache>
                <c:ptCount val="1"/>
                <c:pt idx="0">
                  <c:v>Dwelling investment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0"/>
                  <c:y val="8.302806706314266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72F-4197-BF9F-8F4384B654AD}"/>
                </c:ext>
              </c:extLst>
            </c:dLbl>
            <c:dLbl>
              <c:idx val="24"/>
              <c:layout>
                <c:manualLayout>
                  <c:x val="-6.5426556248078055E-2"/>
                  <c:y val="0.1646286058303976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72F-4197-BF9F-8F4384B654A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macros!$O$3:$AN$3</c:f>
              <c:strCache>
                <c:ptCount val="26"/>
                <c:pt idx="0">
                  <c:v>2022q1</c:v>
                </c:pt>
                <c:pt idx="1">
                  <c:v>2022q2</c:v>
                </c:pt>
                <c:pt idx="2">
                  <c:v>2022q3</c:v>
                </c:pt>
                <c:pt idx="3">
                  <c:v>2022q4</c:v>
                </c:pt>
                <c:pt idx="4">
                  <c:v>2023q1</c:v>
                </c:pt>
                <c:pt idx="5">
                  <c:v>2023q2</c:v>
                </c:pt>
                <c:pt idx="6">
                  <c:v>2023q3</c:v>
                </c:pt>
                <c:pt idx="7">
                  <c:v>2023q4</c:v>
                </c:pt>
                <c:pt idx="8">
                  <c:v>2024q1</c:v>
                </c:pt>
                <c:pt idx="9">
                  <c:v>2024q2</c:v>
                </c:pt>
                <c:pt idx="10">
                  <c:v>2024q3</c:v>
                </c:pt>
                <c:pt idx="11">
                  <c:v>2024q4</c:v>
                </c:pt>
                <c:pt idx="12">
                  <c:v>2025q1</c:v>
                </c:pt>
                <c:pt idx="13">
                  <c:v>2025q2</c:v>
                </c:pt>
                <c:pt idx="14">
                  <c:v>2025q3</c:v>
                </c:pt>
                <c:pt idx="15">
                  <c:v>2025q4</c:v>
                </c:pt>
                <c:pt idx="16">
                  <c:v>2026q1</c:v>
                </c:pt>
                <c:pt idx="17">
                  <c:v>2026q2</c:v>
                </c:pt>
                <c:pt idx="18">
                  <c:v>2026q3</c:v>
                </c:pt>
                <c:pt idx="19">
                  <c:v>2026q4</c:v>
                </c:pt>
                <c:pt idx="20">
                  <c:v>2027q1</c:v>
                </c:pt>
                <c:pt idx="21">
                  <c:v>2027q2</c:v>
                </c:pt>
                <c:pt idx="22">
                  <c:v>2027q3</c:v>
                </c:pt>
                <c:pt idx="23">
                  <c:v>2027q4</c:v>
                </c:pt>
                <c:pt idx="24">
                  <c:v>2028q1</c:v>
                </c:pt>
                <c:pt idx="25">
                  <c:v>2028q2</c:v>
                </c:pt>
              </c:strCache>
            </c:strRef>
          </c:cat>
          <c:val>
            <c:numRef>
              <c:f>macros!$O$44:$AN$44</c:f>
              <c:numCache>
                <c:formatCode>General</c:formatCode>
                <c:ptCount val="26"/>
                <c:pt idx="0">
                  <c:v>108.82292357179186</c:v>
                </c:pt>
                <c:pt idx="1">
                  <c:v>103.92064133173396</c:v>
                </c:pt>
                <c:pt idx="2">
                  <c:v>104.22020533033903</c:v>
                </c:pt>
                <c:pt idx="3">
                  <c:v>103.82548522621011</c:v>
                </c:pt>
                <c:pt idx="4">
                  <c:v>103.61402841297556</c:v>
                </c:pt>
                <c:pt idx="5">
                  <c:v>104.18848734792213</c:v>
                </c:pt>
                <c:pt idx="6">
                  <c:v>104.36470171866313</c:v>
                </c:pt>
                <c:pt idx="7">
                  <c:v>100.61838411037857</c:v>
                </c:pt>
                <c:pt idx="8">
                  <c:v>100.07211977690879</c:v>
                </c:pt>
                <c:pt idx="9">
                  <c:v>100</c:v>
                </c:pt>
                <c:pt idx="10">
                  <c:v>99.982730577278943</c:v>
                </c:pt>
                <c:pt idx="11">
                  <c:v>99.965460075421291</c:v>
                </c:pt>
                <c:pt idx="12">
                  <c:v>100.08273092691917</c:v>
                </c:pt>
                <c:pt idx="13">
                  <c:v>100.20000069928049</c:v>
                </c:pt>
                <c:pt idx="14">
                  <c:v>100.53257548592767</c:v>
                </c:pt>
                <c:pt idx="15">
                  <c:v>100.8651491934382</c:v>
                </c:pt>
                <c:pt idx="16">
                  <c:v>101.43437539509887</c:v>
                </c:pt>
                <c:pt idx="17">
                  <c:v>102.00360051762297</c:v>
                </c:pt>
                <c:pt idx="18">
                  <c:v>102.41161450530501</c:v>
                </c:pt>
                <c:pt idx="19">
                  <c:v>102.82126122663554</c:v>
                </c:pt>
                <c:pt idx="20">
                  <c:v>103.2325460772975</c:v>
                </c:pt>
                <c:pt idx="21">
                  <c:v>103.64547661124695</c:v>
                </c:pt>
                <c:pt idx="22">
                  <c:v>104.06005822416681</c:v>
                </c:pt>
                <c:pt idx="23">
                  <c:v>104.47629847001309</c:v>
                </c:pt>
                <c:pt idx="24">
                  <c:v>104.89420382360537</c:v>
                </c:pt>
                <c:pt idx="25">
                  <c:v>105.31378075976308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72F-4197-BF9F-8F4384B65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1689136"/>
        <c:axId val="391688304"/>
      </c:lineChart>
      <c:catAx>
        <c:axId val="39168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688304"/>
        <c:crosses val="autoZero"/>
        <c:auto val="1"/>
        <c:lblAlgn val="ctr"/>
        <c:lblOffset val="100"/>
        <c:noMultiLvlLbl val="0"/>
      </c:catAx>
      <c:valAx>
        <c:axId val="391688304"/>
        <c:scaling>
          <c:orientation val="minMax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macros!$B$25</c:f>
              <c:strCache>
                <c:ptCount val="1"/>
                <c:pt idx="0">
                  <c:v>index, 2024q2=100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68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skills!$C$26</c:f>
          <c:strCache>
            <c:ptCount val="1"/>
            <c:pt idx="0">
              <c:v>Educational attainment, 2013 and 2023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skills!$C$29</c:f>
              <c:strCache>
                <c:ptCount val="1"/>
                <c:pt idx="0">
                  <c:v>Postgrad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skills!$D$29:$L$29</c:f>
              <c:numCache>
                <c:formatCode>General</c:formatCode>
                <c:ptCount val="9"/>
                <c:pt idx="0">
                  <c:v>14.8</c:v>
                </c:pt>
                <c:pt idx="1">
                  <c:v>404</c:v>
                </c:pt>
                <c:pt idx="2">
                  <c:v>239.200005</c:v>
                </c:pt>
                <c:pt idx="3">
                  <c:v>483.699997</c:v>
                </c:pt>
                <c:pt idx="4">
                  <c:v>230.5</c:v>
                </c:pt>
                <c:pt idx="5">
                  <c:v>325.199997</c:v>
                </c:pt>
                <c:pt idx="6">
                  <c:v>170.300003</c:v>
                </c:pt>
                <c:pt idx="7">
                  <c:v>202.799995</c:v>
                </c:pt>
                <c:pt idx="8">
                  <c:v>115.200001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A5-46AB-8C24-34241D09AA3E}"/>
            </c:ext>
          </c:extLst>
        </c:ser>
        <c:ser>
          <c:idx val="1"/>
          <c:order val="1"/>
          <c:tx>
            <c:strRef>
              <c:f>skills!$C$30</c:f>
              <c:strCache>
                <c:ptCount val="1"/>
                <c:pt idx="0">
                  <c:v>Grad Dip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skills!$D$30:$L$30</c:f>
              <c:numCache>
                <c:formatCode>General</c:formatCode>
                <c:ptCount val="9"/>
                <c:pt idx="0">
                  <c:v>5.7</c:v>
                </c:pt>
                <c:pt idx="1">
                  <c:v>125.699997</c:v>
                </c:pt>
                <c:pt idx="2">
                  <c:v>80.199999000000005</c:v>
                </c:pt>
                <c:pt idx="3">
                  <c:v>161.800003</c:v>
                </c:pt>
                <c:pt idx="4">
                  <c:v>112.799999</c:v>
                </c:pt>
                <c:pt idx="5">
                  <c:v>168.799995</c:v>
                </c:pt>
                <c:pt idx="6">
                  <c:v>126.199997</c:v>
                </c:pt>
                <c:pt idx="7">
                  <c:v>137.299995</c:v>
                </c:pt>
                <c:pt idx="8">
                  <c:v>92.4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A5-46AB-8C24-34241D09AA3E}"/>
            </c:ext>
          </c:extLst>
        </c:ser>
        <c:ser>
          <c:idx val="2"/>
          <c:order val="2"/>
          <c:tx>
            <c:strRef>
              <c:f>skills!$C$31</c:f>
              <c:strCache>
                <c:ptCount val="1"/>
                <c:pt idx="0">
                  <c:v>Bachelor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skills!$D$31:$L$31</c:f>
              <c:numCache>
                <c:formatCode>General</c:formatCode>
                <c:ptCount val="9"/>
                <c:pt idx="0">
                  <c:v>262.20000299999998</c:v>
                </c:pt>
                <c:pt idx="1">
                  <c:v>1195</c:v>
                </c:pt>
                <c:pt idx="2">
                  <c:v>875.69998199999998</c:v>
                </c:pt>
                <c:pt idx="3">
                  <c:v>989.79998799999998</c:v>
                </c:pt>
                <c:pt idx="4">
                  <c:v>663.29998799999998</c:v>
                </c:pt>
                <c:pt idx="5">
                  <c:v>698</c:v>
                </c:pt>
                <c:pt idx="6">
                  <c:v>502.70001200000002</c:v>
                </c:pt>
                <c:pt idx="7">
                  <c:v>451.89999399999999</c:v>
                </c:pt>
                <c:pt idx="8">
                  <c:v>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A5-46AB-8C24-34241D09AA3E}"/>
            </c:ext>
          </c:extLst>
        </c:ser>
        <c:ser>
          <c:idx val="3"/>
          <c:order val="3"/>
          <c:tx>
            <c:strRef>
              <c:f>skills!$C$32</c:f>
              <c:strCache>
                <c:ptCount val="1"/>
                <c:pt idx="0">
                  <c:v>Adv Dip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skills!$D$32:$L$32</c:f>
              <c:numCache>
                <c:formatCode>General</c:formatCode>
                <c:ptCount val="9"/>
                <c:pt idx="0">
                  <c:v>119.400002</c:v>
                </c:pt>
                <c:pt idx="1">
                  <c:v>355.59999099999999</c:v>
                </c:pt>
                <c:pt idx="2">
                  <c:v>359.10000600000001</c:v>
                </c:pt>
                <c:pt idx="3">
                  <c:v>436.59999099999999</c:v>
                </c:pt>
                <c:pt idx="4">
                  <c:v>384</c:v>
                </c:pt>
                <c:pt idx="5">
                  <c:v>393.79998799999998</c:v>
                </c:pt>
                <c:pt idx="6">
                  <c:v>344.89999399999999</c:v>
                </c:pt>
                <c:pt idx="7">
                  <c:v>356.199997</c:v>
                </c:pt>
                <c:pt idx="8">
                  <c:v>261.5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A5-46AB-8C24-34241D09AA3E}"/>
            </c:ext>
          </c:extLst>
        </c:ser>
        <c:ser>
          <c:idx val="4"/>
          <c:order val="4"/>
          <c:tx>
            <c:strRef>
              <c:f>skills!$C$33</c:f>
              <c:strCache>
                <c:ptCount val="1"/>
                <c:pt idx="0">
                  <c:v>Cert 3-4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skills!$D$33:$L$33</c:f>
              <c:numCache>
                <c:formatCode>General</c:formatCode>
                <c:ptCount val="9"/>
                <c:pt idx="0">
                  <c:v>396.18242099999998</c:v>
                </c:pt>
                <c:pt idx="1">
                  <c:v>736.97647099999995</c:v>
                </c:pt>
                <c:pt idx="2">
                  <c:v>706.39172399999995</c:v>
                </c:pt>
                <c:pt idx="3">
                  <c:v>679.79464700000005</c:v>
                </c:pt>
                <c:pt idx="4">
                  <c:v>707.58322099999998</c:v>
                </c:pt>
                <c:pt idx="5">
                  <c:v>637.36222799999996</c:v>
                </c:pt>
                <c:pt idx="6">
                  <c:v>625.20538299999998</c:v>
                </c:pt>
                <c:pt idx="7">
                  <c:v>629.86411999999996</c:v>
                </c:pt>
                <c:pt idx="8">
                  <c:v>491.77535999999998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A5-46AB-8C24-34241D09AA3E}"/>
            </c:ext>
          </c:extLst>
        </c:ser>
        <c:ser>
          <c:idx val="5"/>
          <c:order val="5"/>
          <c:tx>
            <c:strRef>
              <c:f>skills!$C$34</c:f>
              <c:strCache>
                <c:ptCount val="1"/>
                <c:pt idx="0">
                  <c:v>Cert 1-2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skills!$D$34:$L$34</c:f>
              <c:numCache>
                <c:formatCode>General</c:formatCode>
                <c:ptCount val="9"/>
                <c:pt idx="0">
                  <c:v>125.817566</c:v>
                </c:pt>
                <c:pt idx="1">
                  <c:v>61.523522999999997</c:v>
                </c:pt>
                <c:pt idx="2">
                  <c:v>92.308284999999998</c:v>
                </c:pt>
                <c:pt idx="3">
                  <c:v>42.605336999999999</c:v>
                </c:pt>
                <c:pt idx="4">
                  <c:v>94.416773000000006</c:v>
                </c:pt>
                <c:pt idx="5">
                  <c:v>52.237769999999998</c:v>
                </c:pt>
                <c:pt idx="6">
                  <c:v>100.79462599999999</c:v>
                </c:pt>
                <c:pt idx="7">
                  <c:v>64.335877999999994</c:v>
                </c:pt>
                <c:pt idx="8">
                  <c:v>112.124634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A5-46AB-8C24-34241D09AA3E}"/>
            </c:ext>
          </c:extLst>
        </c:ser>
        <c:ser>
          <c:idx val="6"/>
          <c:order val="6"/>
          <c:tx>
            <c:strRef>
              <c:f>skills!$C$35</c:f>
              <c:strCache>
                <c:ptCount val="1"/>
                <c:pt idx="0">
                  <c:v>Year 12 or below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skills!$D$27:$L$28</c:f>
              <c:multiLvlStrCache>
                <c:ptCount val="9"/>
                <c:lvl>
                  <c:pt idx="0">
                    <c:v>15-24</c:v>
                  </c:pt>
                  <c:pt idx="1">
                    <c:v>25-34</c:v>
                  </c:pt>
                  <c:pt idx="2">
                    <c:v>25-34</c:v>
                  </c:pt>
                  <c:pt idx="3">
                    <c:v>35-44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45-54</c:v>
                  </c:pt>
                  <c:pt idx="7">
                    <c:v>55+</c:v>
                  </c:pt>
                  <c:pt idx="8">
                    <c:v>55+</c:v>
                  </c:pt>
                </c:lvl>
                <c:lvl>
                  <c:pt idx="0">
                    <c:v>2013</c:v>
                  </c:pt>
                  <c:pt idx="1">
                    <c:v>2023</c:v>
                  </c:pt>
                  <c:pt idx="2">
                    <c:v>2013</c:v>
                  </c:pt>
                  <c:pt idx="3">
                    <c:v>2023</c:v>
                  </c:pt>
                  <c:pt idx="4">
                    <c:v>2013</c:v>
                  </c:pt>
                  <c:pt idx="5">
                    <c:v>2023</c:v>
                  </c:pt>
                  <c:pt idx="6">
                    <c:v>2013</c:v>
                  </c:pt>
                  <c:pt idx="7">
                    <c:v>2023</c:v>
                  </c:pt>
                  <c:pt idx="8">
                    <c:v>2013</c:v>
                  </c:pt>
                </c:lvl>
              </c:multiLvlStrCache>
            </c:multiLvlStrRef>
          </c:cat>
          <c:val>
            <c:numRef>
              <c:f>skills!$D$35:$L$35</c:f>
              <c:numCache>
                <c:formatCode>General</c:formatCode>
                <c:ptCount val="9"/>
                <c:pt idx="0">
                  <c:v>2187.8840340000002</c:v>
                </c:pt>
                <c:pt idx="1">
                  <c:v>1025.4411319999999</c:v>
                </c:pt>
                <c:pt idx="2">
                  <c:v>1031.7190250000001</c:v>
                </c:pt>
                <c:pt idx="3">
                  <c:v>923.76205400000003</c:v>
                </c:pt>
                <c:pt idx="4">
                  <c:v>1019.571045</c:v>
                </c:pt>
                <c:pt idx="5">
                  <c:v>1019.091003</c:v>
                </c:pt>
                <c:pt idx="6">
                  <c:v>1208.70697</c:v>
                </c:pt>
                <c:pt idx="7">
                  <c:v>1197.904053</c:v>
                </c:pt>
                <c:pt idx="8">
                  <c:v>1234.244019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A5-46AB-8C24-34241D09A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075168"/>
        <c:axId val="131077248"/>
      </c:barChart>
      <c:catAx>
        <c:axId val="13107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77248"/>
        <c:crosses val="autoZero"/>
        <c:auto val="1"/>
        <c:lblAlgn val="ctr"/>
        <c:lblOffset val="100"/>
        <c:noMultiLvlLbl val="0"/>
      </c:catAx>
      <c:valAx>
        <c:axId val="13107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‘000 persons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7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skills!$B$59</c:f>
          <c:strCache>
            <c:ptCount val="1"/>
            <c:pt idx="0">
              <c:v>Percentage of employed persons with new qualification by level, average 2009-2023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skills!$C$62</c:f>
              <c:strCache>
                <c:ptCount val="1"/>
                <c:pt idx="0">
                  <c:v>Postgrad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skills!$D$60:$O$61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skills!$D$62:$O$62</c:f>
              <c:numCache>
                <c:formatCode>0%</c:formatCode>
                <c:ptCount val="12"/>
                <c:pt idx="0">
                  <c:v>0</c:v>
                </c:pt>
                <c:pt idx="1">
                  <c:v>8.2000000000000001E-5</c:v>
                </c:pt>
                <c:pt idx="2">
                  <c:v>2.6020000000000001E-3</c:v>
                </c:pt>
                <c:pt idx="3">
                  <c:v>3.3869999999999998E-3</c:v>
                </c:pt>
                <c:pt idx="4">
                  <c:v>1.0798E-2</c:v>
                </c:pt>
                <c:pt idx="5">
                  <c:v>1.3691999999999999E-2</c:v>
                </c:pt>
                <c:pt idx="6">
                  <c:v>6.5100000000000002E-3</c:v>
                </c:pt>
                <c:pt idx="7">
                  <c:v>6.1729999999999997E-3</c:v>
                </c:pt>
                <c:pt idx="8">
                  <c:v>1.1100000000000001E-3</c:v>
                </c:pt>
                <c:pt idx="9">
                  <c:v>1.191E-3</c:v>
                </c:pt>
                <c:pt idx="10">
                  <c:v>1.003E-3</c:v>
                </c:pt>
                <c:pt idx="11">
                  <c:v>2.99E-4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A5-4AB2-BDD6-87E1F580BEA3}"/>
            </c:ext>
          </c:extLst>
        </c:ser>
        <c:ser>
          <c:idx val="1"/>
          <c:order val="1"/>
          <c:tx>
            <c:strRef>
              <c:f>skills!$C$63</c:f>
              <c:strCache>
                <c:ptCount val="1"/>
                <c:pt idx="0">
                  <c:v>Grad Dip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skills!$D$60:$O$61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skills!$D$63:$O$63</c:f>
              <c:numCache>
                <c:formatCode>0%</c:formatCode>
                <c:ptCount val="12"/>
                <c:pt idx="0">
                  <c:v>-3.3000000000000003E-5</c:v>
                </c:pt>
                <c:pt idx="1">
                  <c:v>5.6800000000000004E-4</c:v>
                </c:pt>
                <c:pt idx="2">
                  <c:v>8.8099999999999995E-4</c:v>
                </c:pt>
                <c:pt idx="3">
                  <c:v>2.1359999999999999E-3</c:v>
                </c:pt>
                <c:pt idx="4">
                  <c:v>2.1380000000000001E-3</c:v>
                </c:pt>
                <c:pt idx="5">
                  <c:v>3.555E-3</c:v>
                </c:pt>
                <c:pt idx="6">
                  <c:v>1.5989999999999999E-3</c:v>
                </c:pt>
                <c:pt idx="7">
                  <c:v>2.8860000000000001E-3</c:v>
                </c:pt>
                <c:pt idx="8">
                  <c:v>1.913E-3</c:v>
                </c:pt>
                <c:pt idx="9">
                  <c:v>1.6540000000000001E-3</c:v>
                </c:pt>
                <c:pt idx="10">
                  <c:v>8.0500000000000005E-4</c:v>
                </c:pt>
                <c:pt idx="11">
                  <c:v>1.6440000000000001E-3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A5-4AB2-BDD6-87E1F580BEA3}"/>
            </c:ext>
          </c:extLst>
        </c:ser>
        <c:ser>
          <c:idx val="2"/>
          <c:order val="2"/>
          <c:tx>
            <c:strRef>
              <c:f>skills!$C$64</c:f>
              <c:strCache>
                <c:ptCount val="1"/>
                <c:pt idx="0">
                  <c:v>Bachelor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skills!$D$60:$O$61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skills!$D$64:$O$64</c:f>
              <c:numCache>
                <c:formatCode>0%</c:formatCode>
                <c:ptCount val="12"/>
                <c:pt idx="0">
                  <c:v>1.6699999999999999E-4</c:v>
                </c:pt>
                <c:pt idx="1">
                  <c:v>7.5299999999999998E-4</c:v>
                </c:pt>
                <c:pt idx="2">
                  <c:v>2.8267E-2</c:v>
                </c:pt>
                <c:pt idx="3">
                  <c:v>4.2315999999999999E-2</c:v>
                </c:pt>
                <c:pt idx="4">
                  <c:v>1.7999000000000001E-2</c:v>
                </c:pt>
                <c:pt idx="5">
                  <c:v>2.3427E-2</c:v>
                </c:pt>
                <c:pt idx="6">
                  <c:v>2.1670000000000001E-3</c:v>
                </c:pt>
                <c:pt idx="7">
                  <c:v>4.078E-3</c:v>
                </c:pt>
                <c:pt idx="8">
                  <c:v>-1.5989999999999999E-3</c:v>
                </c:pt>
                <c:pt idx="9">
                  <c:v>-9.1600000000000004E-4</c:v>
                </c:pt>
                <c:pt idx="10">
                  <c:v>-2.235E-3</c:v>
                </c:pt>
                <c:pt idx="11">
                  <c:v>-1.6169999999999999E-3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A5-4AB2-BDD6-87E1F580BEA3}"/>
            </c:ext>
          </c:extLst>
        </c:ser>
        <c:ser>
          <c:idx val="3"/>
          <c:order val="3"/>
          <c:tx>
            <c:strRef>
              <c:f>skills!$C$65</c:f>
              <c:strCache>
                <c:ptCount val="1"/>
                <c:pt idx="0">
                  <c:v>Adv Dip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skills!$D$60:$O$61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skills!$D$65:$O$65</c:f>
              <c:numCache>
                <c:formatCode>0%</c:formatCode>
                <c:ptCount val="12"/>
                <c:pt idx="0">
                  <c:v>8.4519999999999994E-3</c:v>
                </c:pt>
                <c:pt idx="1">
                  <c:v>9.7120000000000001E-3</c:v>
                </c:pt>
                <c:pt idx="2">
                  <c:v>8.0389999999999993E-3</c:v>
                </c:pt>
                <c:pt idx="3">
                  <c:v>1.2618000000000001E-2</c:v>
                </c:pt>
                <c:pt idx="4">
                  <c:v>4.5700000000000003E-3</c:v>
                </c:pt>
                <c:pt idx="5">
                  <c:v>5.2420000000000001E-3</c:v>
                </c:pt>
                <c:pt idx="6">
                  <c:v>3.372E-3</c:v>
                </c:pt>
                <c:pt idx="7">
                  <c:v>3.2729999999999999E-3</c:v>
                </c:pt>
                <c:pt idx="8">
                  <c:v>1.9239999999999999E-3</c:v>
                </c:pt>
                <c:pt idx="9">
                  <c:v>1.4159999999999999E-3</c:v>
                </c:pt>
                <c:pt idx="10">
                  <c:v>3.3799999999999998E-4</c:v>
                </c:pt>
                <c:pt idx="11">
                  <c:v>-3.8900000000000002E-4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A5-4AB2-BDD6-87E1F580BEA3}"/>
            </c:ext>
          </c:extLst>
        </c:ser>
        <c:ser>
          <c:idx val="4"/>
          <c:order val="4"/>
          <c:tx>
            <c:strRef>
              <c:f>skills!$C$66</c:f>
              <c:strCache>
                <c:ptCount val="1"/>
                <c:pt idx="0">
                  <c:v>Cert 3-4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skills!$D$60:$O$61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skills!$D$66:$O$66</c:f>
              <c:numCache>
                <c:formatCode>0%</c:formatCode>
                <c:ptCount val="12"/>
                <c:pt idx="0">
                  <c:v>4.4643000000000002E-2</c:v>
                </c:pt>
                <c:pt idx="1">
                  <c:v>6.5934999999999994E-2</c:v>
                </c:pt>
                <c:pt idx="2">
                  <c:v>2.1347999999999999E-2</c:v>
                </c:pt>
                <c:pt idx="3">
                  <c:v>7.6039999999999996E-3</c:v>
                </c:pt>
                <c:pt idx="4">
                  <c:v>1.0142E-2</c:v>
                </c:pt>
                <c:pt idx="5">
                  <c:v>3.9830000000000004E-3</c:v>
                </c:pt>
                <c:pt idx="6">
                  <c:v>-8.7100000000000003E-4</c:v>
                </c:pt>
                <c:pt idx="7">
                  <c:v>1.5200000000000001E-3</c:v>
                </c:pt>
                <c:pt idx="8">
                  <c:v>6.4599999999999998E-4</c:v>
                </c:pt>
                <c:pt idx="9">
                  <c:v>2.5070000000000001E-3</c:v>
                </c:pt>
                <c:pt idx="10">
                  <c:v>1.676E-3</c:v>
                </c:pt>
                <c:pt idx="11">
                  <c:v>2.578E-3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A5-4AB2-BDD6-87E1F580BEA3}"/>
            </c:ext>
          </c:extLst>
        </c:ser>
        <c:ser>
          <c:idx val="5"/>
          <c:order val="5"/>
          <c:tx>
            <c:strRef>
              <c:f>skills!$C$67</c:f>
              <c:strCache>
                <c:ptCount val="1"/>
                <c:pt idx="0">
                  <c:v>Cert 1-2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skills!$D$60:$O$61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skills!$D$67:$O$67</c:f>
              <c:numCache>
                <c:formatCode>0%</c:formatCode>
                <c:ptCount val="12"/>
                <c:pt idx="0">
                  <c:v>4.5451999999999999E-2</c:v>
                </c:pt>
                <c:pt idx="1">
                  <c:v>4.5325999999999998E-2</c:v>
                </c:pt>
                <c:pt idx="2">
                  <c:v>-8.1659999999999996E-3</c:v>
                </c:pt>
                <c:pt idx="3">
                  <c:v>-1.0831E-2</c:v>
                </c:pt>
                <c:pt idx="4">
                  <c:v>-1.8339999999999999E-3</c:v>
                </c:pt>
                <c:pt idx="5">
                  <c:v>-2.0019999999999999E-3</c:v>
                </c:pt>
                <c:pt idx="6">
                  <c:v>-1.2570000000000001E-3</c:v>
                </c:pt>
                <c:pt idx="7">
                  <c:v>-2.4380000000000001E-3</c:v>
                </c:pt>
                <c:pt idx="8">
                  <c:v>-2.166E-3</c:v>
                </c:pt>
                <c:pt idx="9">
                  <c:v>-1.8389999999999999E-3</c:v>
                </c:pt>
                <c:pt idx="10">
                  <c:v>-1.756E-3</c:v>
                </c:pt>
                <c:pt idx="11">
                  <c:v>-2.1700000000000001E-3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A5-4AB2-BDD6-87E1F580B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1688720"/>
        <c:axId val="391689552"/>
      </c:barChart>
      <c:catAx>
        <c:axId val="39168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689552"/>
        <c:crosses val="autoZero"/>
        <c:auto val="1"/>
        <c:lblAlgn val="ctr"/>
        <c:lblOffset val="100"/>
        <c:noMultiLvlLbl val="0"/>
      </c:catAx>
      <c:valAx>
        <c:axId val="39168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68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skills!$C$103</c:f>
          <c:strCache>
            <c:ptCount val="1"/>
            <c:pt idx="0">
              <c:v>Percentage of employed persons with new qualification by field, average 2009-2023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skills!$C$106</c:f>
              <c:strCache>
                <c:ptCount val="1"/>
                <c:pt idx="0">
                  <c:v>Science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skills!$D$106:$O$106</c:f>
              <c:numCache>
                <c:formatCode>0%</c:formatCode>
                <c:ptCount val="12"/>
                <c:pt idx="0">
                  <c:v>2.04E-4</c:v>
                </c:pt>
                <c:pt idx="1">
                  <c:v>8.9099999999999997E-4</c:v>
                </c:pt>
                <c:pt idx="2">
                  <c:v>3.3579999999999999E-3</c:v>
                </c:pt>
                <c:pt idx="3">
                  <c:v>4.9680000000000002E-3</c:v>
                </c:pt>
                <c:pt idx="4">
                  <c:v>1.34E-3</c:v>
                </c:pt>
                <c:pt idx="5">
                  <c:v>1.5640000000000001E-3</c:v>
                </c:pt>
                <c:pt idx="6">
                  <c:v>2.4899999999999998E-4</c:v>
                </c:pt>
                <c:pt idx="7">
                  <c:v>6.6399999999999999E-4</c:v>
                </c:pt>
                <c:pt idx="8">
                  <c:v>-3.2699999999999998E-4</c:v>
                </c:pt>
                <c:pt idx="9">
                  <c:v>3.6099999999999999E-4</c:v>
                </c:pt>
                <c:pt idx="10">
                  <c:v>-1.65E-4</c:v>
                </c:pt>
                <c:pt idx="11">
                  <c:v>-5.5599999999999996E-4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5-4792-A193-013872282EF7}"/>
            </c:ext>
          </c:extLst>
        </c:ser>
        <c:ser>
          <c:idx val="1"/>
          <c:order val="1"/>
          <c:tx>
            <c:strRef>
              <c:f>skills!$C$107</c:f>
              <c:strCache>
                <c:ptCount val="1"/>
                <c:pt idx="0">
                  <c:v>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skills!$D$107:$O$107</c:f>
              <c:numCache>
                <c:formatCode>0%</c:formatCode>
                <c:ptCount val="12"/>
                <c:pt idx="0">
                  <c:v>6.8310000000000003E-3</c:v>
                </c:pt>
                <c:pt idx="1">
                  <c:v>1.464E-3</c:v>
                </c:pt>
                <c:pt idx="2">
                  <c:v>3.5739999999999999E-3</c:v>
                </c:pt>
                <c:pt idx="3">
                  <c:v>6.4599999999999998E-4</c:v>
                </c:pt>
                <c:pt idx="4">
                  <c:v>3.6020000000000002E-3</c:v>
                </c:pt>
                <c:pt idx="5">
                  <c:v>1.7229999999999999E-3</c:v>
                </c:pt>
                <c:pt idx="6">
                  <c:v>2.2799999999999999E-3</c:v>
                </c:pt>
                <c:pt idx="7">
                  <c:v>7.2999999999999996E-4</c:v>
                </c:pt>
                <c:pt idx="8">
                  <c:v>-7.1699999999999997E-4</c:v>
                </c:pt>
                <c:pt idx="9">
                  <c:v>-4.5399999999999998E-4</c:v>
                </c:pt>
                <c:pt idx="10">
                  <c:v>-3.57E-4</c:v>
                </c:pt>
                <c:pt idx="11">
                  <c:v>-3.7500000000000001E-4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45-4792-A193-013872282EF7}"/>
            </c:ext>
          </c:extLst>
        </c:ser>
        <c:ser>
          <c:idx val="2"/>
          <c:order val="2"/>
          <c:tx>
            <c:strRef>
              <c:f>skills!$C$108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skills!$D$108:$O$108</c:f>
              <c:numCache>
                <c:formatCode>0%</c:formatCode>
                <c:ptCount val="12"/>
                <c:pt idx="0">
                  <c:v>2.2530999999999999E-2</c:v>
                </c:pt>
                <c:pt idx="1">
                  <c:v>3.4399999999999999E-3</c:v>
                </c:pt>
                <c:pt idx="2">
                  <c:v>1.3332999999999999E-2</c:v>
                </c:pt>
                <c:pt idx="3">
                  <c:v>9.9099999999999991E-4</c:v>
                </c:pt>
                <c:pt idx="4">
                  <c:v>1.2012999999999999E-2</c:v>
                </c:pt>
                <c:pt idx="5">
                  <c:v>2.0730000000000002E-3</c:v>
                </c:pt>
                <c:pt idx="6">
                  <c:v>1.694E-3</c:v>
                </c:pt>
                <c:pt idx="7">
                  <c:v>9.1600000000000004E-4</c:v>
                </c:pt>
                <c:pt idx="8">
                  <c:v>1.1999999999999999E-3</c:v>
                </c:pt>
                <c:pt idx="9">
                  <c:v>6.4999999999999994E-5</c:v>
                </c:pt>
                <c:pt idx="10">
                  <c:v>1.0970000000000001E-3</c:v>
                </c:pt>
                <c:pt idx="11">
                  <c:v>1.27E-4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45-4792-A193-013872282EF7}"/>
            </c:ext>
          </c:extLst>
        </c:ser>
        <c:ser>
          <c:idx val="3"/>
          <c:order val="3"/>
          <c:tx>
            <c:strRef>
              <c:f>skills!$C$109</c:f>
              <c:strCache>
                <c:ptCount val="1"/>
                <c:pt idx="0">
                  <c:v>Architechture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skills!$D$109:$O$109</c:f>
              <c:numCache>
                <c:formatCode>0%</c:formatCode>
                <c:ptCount val="12"/>
                <c:pt idx="0">
                  <c:v>1.4112E-2</c:v>
                </c:pt>
                <c:pt idx="1">
                  <c:v>5.8600000000000004E-4</c:v>
                </c:pt>
                <c:pt idx="2">
                  <c:v>7.2100000000000003E-3</c:v>
                </c:pt>
                <c:pt idx="3">
                  <c:v>9.5699999999999995E-4</c:v>
                </c:pt>
                <c:pt idx="4">
                  <c:v>4.6490000000000004E-3</c:v>
                </c:pt>
                <c:pt idx="5">
                  <c:v>1.2489999999999999E-3</c:v>
                </c:pt>
                <c:pt idx="6">
                  <c:v>5.1900000000000004E-4</c:v>
                </c:pt>
                <c:pt idx="7">
                  <c:v>1.5999999999999999E-5</c:v>
                </c:pt>
                <c:pt idx="8">
                  <c:v>-2.5599999999999999E-4</c:v>
                </c:pt>
                <c:pt idx="9">
                  <c:v>3.1300000000000002E-4</c:v>
                </c:pt>
                <c:pt idx="10">
                  <c:v>-4.8999999999999998E-4</c:v>
                </c:pt>
                <c:pt idx="11">
                  <c:v>-2.0599999999999999E-4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45-4792-A193-013872282EF7}"/>
            </c:ext>
          </c:extLst>
        </c:ser>
        <c:ser>
          <c:idx val="4"/>
          <c:order val="4"/>
          <c:tx>
            <c:strRef>
              <c:f>skills!$C$110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skills!$D$110:$O$110</c:f>
              <c:numCache>
                <c:formatCode>0%</c:formatCode>
                <c:ptCount val="12"/>
                <c:pt idx="0">
                  <c:v>3.3210000000000002E-3</c:v>
                </c:pt>
                <c:pt idx="1">
                  <c:v>3.3579999999999999E-3</c:v>
                </c:pt>
                <c:pt idx="2">
                  <c:v>1.8680000000000001E-3</c:v>
                </c:pt>
                <c:pt idx="3">
                  <c:v>3.59E-4</c:v>
                </c:pt>
                <c:pt idx="4">
                  <c:v>1.0900000000000001E-4</c:v>
                </c:pt>
                <c:pt idx="5">
                  <c:v>8.2100000000000001E-4</c:v>
                </c:pt>
                <c:pt idx="6">
                  <c:v>-1.0000000000000001E-5</c:v>
                </c:pt>
                <c:pt idx="7">
                  <c:v>1.05E-4</c:v>
                </c:pt>
                <c:pt idx="8">
                  <c:v>4.8700000000000002E-4</c:v>
                </c:pt>
                <c:pt idx="9">
                  <c:v>-1.45E-4</c:v>
                </c:pt>
                <c:pt idx="10">
                  <c:v>3.3E-4</c:v>
                </c:pt>
                <c:pt idx="11">
                  <c:v>1.5799999999999999E-4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45-4792-A193-013872282EF7}"/>
            </c:ext>
          </c:extLst>
        </c:ser>
        <c:ser>
          <c:idx val="5"/>
          <c:order val="5"/>
          <c:tx>
            <c:strRef>
              <c:f>skills!$C$111</c:f>
              <c:strCache>
                <c:ptCount val="1"/>
                <c:pt idx="0">
                  <c:v>Health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skills!$D$111:$O$111</c:f>
              <c:numCache>
                <c:formatCode>0%</c:formatCode>
                <c:ptCount val="12"/>
                <c:pt idx="0">
                  <c:v>2.4380000000000001E-3</c:v>
                </c:pt>
                <c:pt idx="1">
                  <c:v>1.1129E-2</c:v>
                </c:pt>
                <c:pt idx="2">
                  <c:v>3.0669999999999998E-3</c:v>
                </c:pt>
                <c:pt idx="3">
                  <c:v>1.5134999999999999E-2</c:v>
                </c:pt>
                <c:pt idx="4">
                  <c:v>3.774E-3</c:v>
                </c:pt>
                <c:pt idx="5">
                  <c:v>1.0614E-2</c:v>
                </c:pt>
                <c:pt idx="6">
                  <c:v>1.2199999999999999E-3</c:v>
                </c:pt>
                <c:pt idx="7">
                  <c:v>2.725E-3</c:v>
                </c:pt>
                <c:pt idx="8">
                  <c:v>8.12E-4</c:v>
                </c:pt>
                <c:pt idx="9">
                  <c:v>8.4099999999999995E-4</c:v>
                </c:pt>
                <c:pt idx="10">
                  <c:v>2.63E-4</c:v>
                </c:pt>
                <c:pt idx="11">
                  <c:v>1.438E-3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45-4792-A193-013872282EF7}"/>
            </c:ext>
          </c:extLst>
        </c:ser>
        <c:ser>
          <c:idx val="6"/>
          <c:order val="6"/>
          <c:tx>
            <c:strRef>
              <c:f>skills!$C$112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skills!$D$112:$O$112</c:f>
              <c:numCache>
                <c:formatCode>0%</c:formatCode>
                <c:ptCount val="12"/>
                <c:pt idx="0">
                  <c:v>9.0300000000000005E-4</c:v>
                </c:pt>
                <c:pt idx="1">
                  <c:v>2.2070000000000002E-3</c:v>
                </c:pt>
                <c:pt idx="2">
                  <c:v>9.1799999999999998E-4</c:v>
                </c:pt>
                <c:pt idx="3">
                  <c:v>5.4149999999999997E-3</c:v>
                </c:pt>
                <c:pt idx="4">
                  <c:v>1.957E-3</c:v>
                </c:pt>
                <c:pt idx="5">
                  <c:v>5.9090000000000002E-3</c:v>
                </c:pt>
                <c:pt idx="6">
                  <c:v>8.1099999999999998E-4</c:v>
                </c:pt>
                <c:pt idx="7">
                  <c:v>1.9559999999999998E-3</c:v>
                </c:pt>
                <c:pt idx="8">
                  <c:v>3.7500000000000001E-4</c:v>
                </c:pt>
                <c:pt idx="9">
                  <c:v>1.632E-3</c:v>
                </c:pt>
                <c:pt idx="10">
                  <c:v>-8.7000000000000001E-5</c:v>
                </c:pt>
                <c:pt idx="11">
                  <c:v>1.0430000000000001E-3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45-4792-A193-013872282EF7}"/>
            </c:ext>
          </c:extLst>
        </c:ser>
        <c:ser>
          <c:idx val="7"/>
          <c:order val="7"/>
          <c:tx>
            <c:strRef>
              <c:f>skills!$C$113</c:f>
              <c:strCache>
                <c:ptCount val="1"/>
                <c:pt idx="0">
                  <c:v>Management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skills!$D$113:$O$113</c:f>
              <c:numCache>
                <c:formatCode>0%</c:formatCode>
                <c:ptCount val="12"/>
                <c:pt idx="0">
                  <c:v>1.5328E-2</c:v>
                </c:pt>
                <c:pt idx="1">
                  <c:v>3.5125000000000003E-2</c:v>
                </c:pt>
                <c:pt idx="2">
                  <c:v>1.1011E-2</c:v>
                </c:pt>
                <c:pt idx="3">
                  <c:v>1.1479E-2</c:v>
                </c:pt>
                <c:pt idx="4">
                  <c:v>9.9279999999999993E-3</c:v>
                </c:pt>
                <c:pt idx="5">
                  <c:v>1.1266999999999999E-2</c:v>
                </c:pt>
                <c:pt idx="6">
                  <c:v>4.3509999999999998E-3</c:v>
                </c:pt>
                <c:pt idx="7">
                  <c:v>4.9399999999999999E-3</c:v>
                </c:pt>
                <c:pt idx="8">
                  <c:v>7.7499999999999997E-4</c:v>
                </c:pt>
                <c:pt idx="9">
                  <c:v>4.9200000000000003E-4</c:v>
                </c:pt>
                <c:pt idx="10">
                  <c:v>5.9400000000000002E-4</c:v>
                </c:pt>
                <c:pt idx="11">
                  <c:v>2.7999999999999998E-4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445-4792-A193-013872282EF7}"/>
            </c:ext>
          </c:extLst>
        </c:ser>
        <c:ser>
          <c:idx val="8"/>
          <c:order val="8"/>
          <c:tx>
            <c:strRef>
              <c:f>skills!$C$114</c:f>
              <c:strCache>
                <c:ptCount val="1"/>
                <c:pt idx="0">
                  <c:v>Society/Culture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skills!$D$114:$O$114</c:f>
              <c:numCache>
                <c:formatCode>0%</c:formatCode>
                <c:ptCount val="12"/>
                <c:pt idx="0">
                  <c:v>1.2621E-2</c:v>
                </c:pt>
                <c:pt idx="1">
                  <c:v>2.6533000000000001E-2</c:v>
                </c:pt>
                <c:pt idx="2">
                  <c:v>5.3449999999999999E-3</c:v>
                </c:pt>
                <c:pt idx="3">
                  <c:v>1.1818E-2</c:v>
                </c:pt>
                <c:pt idx="4">
                  <c:v>4.0769999999999999E-3</c:v>
                </c:pt>
                <c:pt idx="5">
                  <c:v>9.1140000000000006E-3</c:v>
                </c:pt>
                <c:pt idx="6">
                  <c:v>1.175E-3</c:v>
                </c:pt>
                <c:pt idx="7">
                  <c:v>3.9199999999999999E-3</c:v>
                </c:pt>
                <c:pt idx="8">
                  <c:v>9.6000000000000002E-4</c:v>
                </c:pt>
                <c:pt idx="9">
                  <c:v>1.691E-3</c:v>
                </c:pt>
                <c:pt idx="10">
                  <c:v>1.84E-4</c:v>
                </c:pt>
                <c:pt idx="11">
                  <c:v>9.3800000000000003E-4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45-4792-A193-013872282EF7}"/>
            </c:ext>
          </c:extLst>
        </c:ser>
        <c:ser>
          <c:idx val="9"/>
          <c:order val="9"/>
          <c:tx>
            <c:strRef>
              <c:f>skills!$C$115</c:f>
              <c:strCache>
                <c:ptCount val="1"/>
                <c:pt idx="0">
                  <c:v>Arts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skills!$D$115:$O$115</c:f>
              <c:numCache>
                <c:formatCode>0%</c:formatCode>
                <c:ptCount val="12"/>
                <c:pt idx="0">
                  <c:v>7.4159999999999998E-3</c:v>
                </c:pt>
                <c:pt idx="1">
                  <c:v>9.4039999999999992E-3</c:v>
                </c:pt>
                <c:pt idx="2">
                  <c:v>3.045E-3</c:v>
                </c:pt>
                <c:pt idx="3">
                  <c:v>5.6899999999999997E-3</c:v>
                </c:pt>
                <c:pt idx="4">
                  <c:v>1.5039999999999999E-3</c:v>
                </c:pt>
                <c:pt idx="5">
                  <c:v>3.0270000000000002E-3</c:v>
                </c:pt>
                <c:pt idx="6">
                  <c:v>-5.4799999999999998E-4</c:v>
                </c:pt>
                <c:pt idx="7">
                  <c:v>4.8999999999999998E-5</c:v>
                </c:pt>
                <c:pt idx="8">
                  <c:v>-5.9699999999999998E-4</c:v>
                </c:pt>
                <c:pt idx="9">
                  <c:v>-8.0000000000000004E-4</c:v>
                </c:pt>
                <c:pt idx="10">
                  <c:v>-1.7000000000000001E-4</c:v>
                </c:pt>
                <c:pt idx="11">
                  <c:v>-4.0299999999999998E-4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445-4792-A193-013872282EF7}"/>
            </c:ext>
          </c:extLst>
        </c:ser>
        <c:ser>
          <c:idx val="10"/>
          <c:order val="10"/>
          <c:tx>
            <c:strRef>
              <c:f>skills!$C$116</c:f>
              <c:strCache>
                <c:ptCount val="1"/>
                <c:pt idx="0">
                  <c:v>Food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skills!$D$104:$O$105</c:f>
              <c:multiLvlStrCache>
                <c:ptCount val="12"/>
                <c:lvl>
                  <c:pt idx="0">
                    <c:v>18-19</c:v>
                  </c:pt>
                  <c:pt idx="1">
                    <c:v>18-19</c:v>
                  </c:pt>
                  <c:pt idx="2">
                    <c:v>20-24</c:v>
                  </c:pt>
                  <c:pt idx="3">
                    <c:v>20-24</c:v>
                  </c:pt>
                  <c:pt idx="4">
                    <c:v>25-34</c:v>
                  </c:pt>
                  <c:pt idx="5">
                    <c:v>25-34</c:v>
                  </c:pt>
                  <c:pt idx="6">
                    <c:v>35-44</c:v>
                  </c:pt>
                  <c:pt idx="7">
                    <c:v>35-44</c:v>
                  </c:pt>
                  <c:pt idx="8">
                    <c:v>45-44</c:v>
                  </c:pt>
                  <c:pt idx="9">
                    <c:v>45-44</c:v>
                  </c:pt>
                  <c:pt idx="10">
                    <c:v>55+</c:v>
                  </c:pt>
                  <c:pt idx="11">
                    <c:v>55+</c:v>
                  </c:pt>
                </c:lvl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  <c:pt idx="10">
                    <c:v>Male</c:v>
                  </c:pt>
                  <c:pt idx="11">
                    <c:v>Female</c:v>
                  </c:pt>
                </c:lvl>
              </c:multiLvlStrCache>
            </c:multiLvlStrRef>
          </c:cat>
          <c:val>
            <c:numRef>
              <c:f>skills!$D$116:$O$116</c:f>
              <c:numCache>
                <c:formatCode>0%</c:formatCode>
                <c:ptCount val="12"/>
                <c:pt idx="0">
                  <c:v>9.7140000000000004E-3</c:v>
                </c:pt>
                <c:pt idx="1">
                  <c:v>3.0811999999999999E-2</c:v>
                </c:pt>
                <c:pt idx="2">
                  <c:v>1.49E-3</c:v>
                </c:pt>
                <c:pt idx="3">
                  <c:v>-9.6199999999999996E-4</c:v>
                </c:pt>
                <c:pt idx="4">
                  <c:v>1.6360000000000001E-3</c:v>
                </c:pt>
                <c:pt idx="5">
                  <c:v>1.8900000000000001E-4</c:v>
                </c:pt>
                <c:pt idx="6">
                  <c:v>2.2900000000000001E-4</c:v>
                </c:pt>
                <c:pt idx="7">
                  <c:v>-5.5999999999999995E-4</c:v>
                </c:pt>
                <c:pt idx="8">
                  <c:v>-3.39E-4</c:v>
                </c:pt>
                <c:pt idx="9">
                  <c:v>9.0000000000000002E-6</c:v>
                </c:pt>
                <c:pt idx="10">
                  <c:v>-9.1000000000000003E-5</c:v>
                </c:pt>
                <c:pt idx="11">
                  <c:v>-1.225E-3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445-4792-A193-013872282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7850240"/>
        <c:axId val="1257850656"/>
      </c:barChart>
      <c:catAx>
        <c:axId val="125785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850656"/>
        <c:crosses val="autoZero"/>
        <c:auto val="1"/>
        <c:lblAlgn val="ctr"/>
        <c:lblOffset val="100"/>
        <c:noMultiLvlLbl val="0"/>
      </c:catAx>
      <c:valAx>
        <c:axId val="125785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85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skills!$C$156</c:f>
          <c:strCache>
            <c:ptCount val="1"/>
            <c:pt idx="0">
              <c:v>Projections by level</c:v>
            </c:pt>
          </c:strCache>
        </c:strRef>
      </c:tx>
      <c:layout>
        <c:manualLayout>
          <c:xMode val="edge"/>
          <c:yMode val="edge"/>
          <c:x val="0.4150485564304462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skills!$B$158</c:f>
              <c:strCache>
                <c:ptCount val="1"/>
                <c:pt idx="0">
                  <c:v>Postgrad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skills!$K$158:$AC$158</c:f>
              <c:numCache>
                <c:formatCode>General</c:formatCode>
                <c:ptCount val="19"/>
                <c:pt idx="0">
                  <c:v>922.99999500000001</c:v>
                </c:pt>
                <c:pt idx="1">
                  <c:v>922.09999400000004</c:v>
                </c:pt>
                <c:pt idx="2">
                  <c:v>1030.599997</c:v>
                </c:pt>
                <c:pt idx="3">
                  <c:v>1086.5999830000001</c:v>
                </c:pt>
                <c:pt idx="4">
                  <c:v>1166.5999830000001</c:v>
                </c:pt>
                <c:pt idx="5">
                  <c:v>1356.5999899999999</c:v>
                </c:pt>
                <c:pt idx="6">
                  <c:v>1398.2999910000001</c:v>
                </c:pt>
                <c:pt idx="7">
                  <c:v>1447.299988</c:v>
                </c:pt>
                <c:pt idx="8">
                  <c:v>1446.8999899999999</c:v>
                </c:pt>
                <c:pt idx="9">
                  <c:v>1510.149588</c:v>
                </c:pt>
                <c:pt idx="10">
                  <c:v>1572.7083419999999</c:v>
                </c:pt>
                <c:pt idx="11">
                  <c:v>1631.8065509999999</c:v>
                </c:pt>
                <c:pt idx="12">
                  <c:v>1687.762021</c:v>
                </c:pt>
                <c:pt idx="13">
                  <c:v>1741.907647</c:v>
                </c:pt>
                <c:pt idx="14">
                  <c:v>1795.6527699999999</c:v>
                </c:pt>
                <c:pt idx="15">
                  <c:v>1849.4051099999999</c:v>
                </c:pt>
                <c:pt idx="16">
                  <c:v>1902.611991</c:v>
                </c:pt>
                <c:pt idx="17">
                  <c:v>1955.149373</c:v>
                </c:pt>
                <c:pt idx="18">
                  <c:v>2006.302252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D2-453B-ADE1-42B5A6386ECE}"/>
            </c:ext>
          </c:extLst>
        </c:ser>
        <c:ser>
          <c:idx val="1"/>
          <c:order val="1"/>
          <c:tx>
            <c:strRef>
              <c:f>skills!$B$159</c:f>
              <c:strCache>
                <c:ptCount val="1"/>
                <c:pt idx="0">
                  <c:v>Grad Dip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skills!$K$159:$AC$159</c:f>
              <c:numCache>
                <c:formatCode>General</c:formatCode>
                <c:ptCount val="19"/>
                <c:pt idx="0">
                  <c:v>467.59999699999997</c:v>
                </c:pt>
                <c:pt idx="1">
                  <c:v>435.199997</c:v>
                </c:pt>
                <c:pt idx="2">
                  <c:v>445.20000299999998</c:v>
                </c:pt>
                <c:pt idx="3">
                  <c:v>433.899992</c:v>
                </c:pt>
                <c:pt idx="4">
                  <c:v>478.70000599999997</c:v>
                </c:pt>
                <c:pt idx="5">
                  <c:v>544.6</c:v>
                </c:pt>
                <c:pt idx="6">
                  <c:v>548.69999299999995</c:v>
                </c:pt>
                <c:pt idx="7">
                  <c:v>615.20001100000002</c:v>
                </c:pt>
                <c:pt idx="8">
                  <c:v>609.59999100000005</c:v>
                </c:pt>
                <c:pt idx="9">
                  <c:v>627.86703399999999</c:v>
                </c:pt>
                <c:pt idx="10">
                  <c:v>645.66543000000001</c:v>
                </c:pt>
                <c:pt idx="11">
                  <c:v>662.39200900000003</c:v>
                </c:pt>
                <c:pt idx="12">
                  <c:v>678.19694900000002</c:v>
                </c:pt>
                <c:pt idx="13">
                  <c:v>693.46474499999999</c:v>
                </c:pt>
                <c:pt idx="14">
                  <c:v>708.59857099999999</c:v>
                </c:pt>
                <c:pt idx="15">
                  <c:v>723.93369299999995</c:v>
                </c:pt>
                <c:pt idx="16">
                  <c:v>739.09338300000002</c:v>
                </c:pt>
                <c:pt idx="17">
                  <c:v>753.87261899999999</c:v>
                </c:pt>
                <c:pt idx="18">
                  <c:v>768.06473600000004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D2-453B-ADE1-42B5A6386ECE}"/>
            </c:ext>
          </c:extLst>
        </c:ser>
        <c:ser>
          <c:idx val="2"/>
          <c:order val="2"/>
          <c:tx>
            <c:strRef>
              <c:f>skills!$B$160</c:f>
              <c:strCache>
                <c:ptCount val="1"/>
                <c:pt idx="0">
                  <c:v>Bachelor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skills!$K$160:$AC$160</c:f>
              <c:numCache>
                <c:formatCode>General</c:formatCode>
                <c:ptCount val="19"/>
                <c:pt idx="0">
                  <c:v>2773.7000119999998</c:v>
                </c:pt>
                <c:pt idx="1">
                  <c:v>2883.8000179999999</c:v>
                </c:pt>
                <c:pt idx="2">
                  <c:v>3015.8000029999998</c:v>
                </c:pt>
                <c:pt idx="3">
                  <c:v>3123.7999949999999</c:v>
                </c:pt>
                <c:pt idx="4">
                  <c:v>3241.6999970000002</c:v>
                </c:pt>
                <c:pt idx="5">
                  <c:v>3331.7999799999998</c:v>
                </c:pt>
                <c:pt idx="6">
                  <c:v>3444.0000199999999</c:v>
                </c:pt>
                <c:pt idx="7">
                  <c:v>3483.1999890000002</c:v>
                </c:pt>
                <c:pt idx="8">
                  <c:v>3639.9999769999999</c:v>
                </c:pt>
                <c:pt idx="9">
                  <c:v>3739.2578800000001</c:v>
                </c:pt>
                <c:pt idx="10">
                  <c:v>3836.6587089999998</c:v>
                </c:pt>
                <c:pt idx="11">
                  <c:v>3927.9329739999998</c:v>
                </c:pt>
                <c:pt idx="12">
                  <c:v>4016.0951639999998</c:v>
                </c:pt>
                <c:pt idx="13">
                  <c:v>4102.4747450000004</c:v>
                </c:pt>
                <c:pt idx="14">
                  <c:v>4188.655092</c:v>
                </c:pt>
                <c:pt idx="15">
                  <c:v>4275.7510929999999</c:v>
                </c:pt>
                <c:pt idx="16">
                  <c:v>4362.1534250000004</c:v>
                </c:pt>
                <c:pt idx="17">
                  <c:v>4447.7368839999999</c:v>
                </c:pt>
                <c:pt idx="18">
                  <c:v>4532.0574960000004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D2-453B-ADE1-42B5A6386ECE}"/>
            </c:ext>
          </c:extLst>
        </c:ser>
        <c:ser>
          <c:idx val="3"/>
          <c:order val="3"/>
          <c:tx>
            <c:strRef>
              <c:f>skills!$B$161</c:f>
              <c:strCache>
                <c:ptCount val="1"/>
                <c:pt idx="0">
                  <c:v>Adv Dip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skills!$K$161:$AC$161</c:f>
              <c:numCache>
                <c:formatCode>General</c:formatCode>
                <c:ptCount val="19"/>
                <c:pt idx="0">
                  <c:v>1486.799972</c:v>
                </c:pt>
                <c:pt idx="1">
                  <c:v>1583.5999979999999</c:v>
                </c:pt>
                <c:pt idx="2">
                  <c:v>1556.700006</c:v>
                </c:pt>
                <c:pt idx="3">
                  <c:v>1634.799996</c:v>
                </c:pt>
                <c:pt idx="4">
                  <c:v>1637.8000039999999</c:v>
                </c:pt>
                <c:pt idx="5">
                  <c:v>1650.4000109999999</c:v>
                </c:pt>
                <c:pt idx="6">
                  <c:v>1593.499996</c:v>
                </c:pt>
                <c:pt idx="7">
                  <c:v>1705.3999799999999</c:v>
                </c:pt>
                <c:pt idx="8">
                  <c:v>1656.299968</c:v>
                </c:pt>
                <c:pt idx="9">
                  <c:v>1682.6095809999999</c:v>
                </c:pt>
                <c:pt idx="10">
                  <c:v>1708.972139</c:v>
                </c:pt>
                <c:pt idx="11">
                  <c:v>1733.838544</c:v>
                </c:pt>
                <c:pt idx="12">
                  <c:v>1757.93941</c:v>
                </c:pt>
                <c:pt idx="13">
                  <c:v>1781.84411</c:v>
                </c:pt>
                <c:pt idx="14">
                  <c:v>1806.031851</c:v>
                </c:pt>
                <c:pt idx="15">
                  <c:v>1831.262645</c:v>
                </c:pt>
                <c:pt idx="16">
                  <c:v>1856.4349440000001</c:v>
                </c:pt>
                <c:pt idx="17">
                  <c:v>1880.9258600000001</c:v>
                </c:pt>
                <c:pt idx="18">
                  <c:v>1904.6680120000001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D2-453B-ADE1-42B5A6386ECE}"/>
            </c:ext>
          </c:extLst>
        </c:ser>
        <c:ser>
          <c:idx val="4"/>
          <c:order val="4"/>
          <c:tx>
            <c:strRef>
              <c:f>skills!$B$162</c:f>
              <c:strCache>
                <c:ptCount val="1"/>
                <c:pt idx="0">
                  <c:v>Cert 3-4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skills!$K$162:$AC$162</c:f>
              <c:numCache>
                <c:formatCode>General</c:formatCode>
                <c:ptCount val="19"/>
                <c:pt idx="0">
                  <c:v>3091.6769749999999</c:v>
                </c:pt>
                <c:pt idx="1">
                  <c:v>3036.4134560000002</c:v>
                </c:pt>
                <c:pt idx="2">
                  <c:v>3024.6218610000001</c:v>
                </c:pt>
                <c:pt idx="3">
                  <c:v>3073.5540980000001</c:v>
                </c:pt>
                <c:pt idx="4">
                  <c:v>2969.6675660000001</c:v>
                </c:pt>
                <c:pt idx="5">
                  <c:v>2898.3951489999999</c:v>
                </c:pt>
                <c:pt idx="6">
                  <c:v>2985.5416639999999</c:v>
                </c:pt>
                <c:pt idx="7">
                  <c:v>2901.183434</c:v>
                </c:pt>
                <c:pt idx="8">
                  <c:v>3012.0899260000001</c:v>
                </c:pt>
                <c:pt idx="9">
                  <c:v>3054.1031229999999</c:v>
                </c:pt>
                <c:pt idx="10">
                  <c:v>3097.146749</c:v>
                </c:pt>
                <c:pt idx="11">
                  <c:v>3138.5099070000001</c:v>
                </c:pt>
                <c:pt idx="12">
                  <c:v>3178.565243</c:v>
                </c:pt>
                <c:pt idx="13">
                  <c:v>3217.7461239999998</c:v>
                </c:pt>
                <c:pt idx="14">
                  <c:v>3256.4196550000001</c:v>
                </c:pt>
                <c:pt idx="15">
                  <c:v>3296.1181449999999</c:v>
                </c:pt>
                <c:pt idx="16">
                  <c:v>3335.9670099999998</c:v>
                </c:pt>
                <c:pt idx="17">
                  <c:v>3374.2876660000002</c:v>
                </c:pt>
                <c:pt idx="18">
                  <c:v>3411.5308650000002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0D2-453B-ADE1-42B5A6386ECE}"/>
            </c:ext>
          </c:extLst>
        </c:ser>
        <c:ser>
          <c:idx val="5"/>
          <c:order val="5"/>
          <c:tx>
            <c:strRef>
              <c:f>skills!$B$163</c:f>
              <c:strCache>
                <c:ptCount val="1"/>
                <c:pt idx="0">
                  <c:v>Cert 1-2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skills!$K$163:$AC$163</c:f>
              <c:numCache>
                <c:formatCode>General</c:formatCode>
                <c:ptCount val="19"/>
                <c:pt idx="0">
                  <c:v>451.12297999999998</c:v>
                </c:pt>
                <c:pt idx="1">
                  <c:v>422.08649800000001</c:v>
                </c:pt>
                <c:pt idx="2">
                  <c:v>374.978115</c:v>
                </c:pt>
                <c:pt idx="3">
                  <c:v>378.54589700000002</c:v>
                </c:pt>
                <c:pt idx="4">
                  <c:v>350.63243399999999</c:v>
                </c:pt>
                <c:pt idx="5">
                  <c:v>372.80488800000001</c:v>
                </c:pt>
                <c:pt idx="6">
                  <c:v>315.95833900000002</c:v>
                </c:pt>
                <c:pt idx="7">
                  <c:v>338.416563</c:v>
                </c:pt>
                <c:pt idx="8">
                  <c:v>307.91006099999998</c:v>
                </c:pt>
                <c:pt idx="9">
                  <c:v>289.13644399999998</c:v>
                </c:pt>
                <c:pt idx="10">
                  <c:v>272.40587499999998</c:v>
                </c:pt>
                <c:pt idx="11">
                  <c:v>256.85178100000002</c:v>
                </c:pt>
                <c:pt idx="12">
                  <c:v>241.42118500000001</c:v>
                </c:pt>
                <c:pt idx="13">
                  <c:v>226.22788600000001</c:v>
                </c:pt>
                <c:pt idx="14">
                  <c:v>210.78723099999999</c:v>
                </c:pt>
                <c:pt idx="15">
                  <c:v>195.265275</c:v>
                </c:pt>
                <c:pt idx="16">
                  <c:v>180.42462399999999</c:v>
                </c:pt>
                <c:pt idx="17">
                  <c:v>165.35471999999999</c:v>
                </c:pt>
                <c:pt idx="18">
                  <c:v>150.464392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0D2-453B-ADE1-42B5A6386ECE}"/>
            </c:ext>
          </c:extLst>
        </c:ser>
        <c:ser>
          <c:idx val="6"/>
          <c:order val="6"/>
          <c:tx>
            <c:strRef>
              <c:f>skills!$B$164</c:f>
              <c:strCache>
                <c:ptCount val="1"/>
                <c:pt idx="0">
                  <c:v>Year 12 or below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skills!$K$156:$AC$156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skills!$K$164:$AC$164</c:f>
              <c:numCache>
                <c:formatCode>General</c:formatCode>
                <c:ptCount val="19"/>
                <c:pt idx="0">
                  <c:v>6568.274109</c:v>
                </c:pt>
                <c:pt idx="1">
                  <c:v>6662.8590700000004</c:v>
                </c:pt>
                <c:pt idx="2">
                  <c:v>6720.6060180000004</c:v>
                </c:pt>
                <c:pt idx="3">
                  <c:v>6638.120911</c:v>
                </c:pt>
                <c:pt idx="4">
                  <c:v>6725.3350829999999</c:v>
                </c:pt>
                <c:pt idx="5">
                  <c:v>6549.5350340000005</c:v>
                </c:pt>
                <c:pt idx="6">
                  <c:v>6336.3109439999998</c:v>
                </c:pt>
                <c:pt idx="7">
                  <c:v>6326.3969729999999</c:v>
                </c:pt>
                <c:pt idx="8">
                  <c:v>6625.0602719999997</c:v>
                </c:pt>
                <c:pt idx="9">
                  <c:v>6648.6108549999999</c:v>
                </c:pt>
                <c:pt idx="10">
                  <c:v>6663.3849639999999</c:v>
                </c:pt>
                <c:pt idx="11">
                  <c:v>6669.9878230000004</c:v>
                </c:pt>
                <c:pt idx="12">
                  <c:v>6678.4747310000002</c:v>
                </c:pt>
                <c:pt idx="13">
                  <c:v>6683.6253360000001</c:v>
                </c:pt>
                <c:pt idx="14">
                  <c:v>6684.2857670000003</c:v>
                </c:pt>
                <c:pt idx="15">
                  <c:v>6679.4179690000001</c:v>
                </c:pt>
                <c:pt idx="16">
                  <c:v>6674.9838870000003</c:v>
                </c:pt>
                <c:pt idx="17">
                  <c:v>6657.7695309999999</c:v>
                </c:pt>
                <c:pt idx="18">
                  <c:v>6635.0952450000004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0D2-453B-ADE1-42B5A6386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904048"/>
        <c:axId val="489905712"/>
      </c:lineChart>
      <c:catAx>
        <c:axId val="48990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905712"/>
        <c:crosses val="autoZero"/>
        <c:auto val="1"/>
        <c:lblAlgn val="ctr"/>
        <c:lblOffset val="100"/>
        <c:noMultiLvlLbl val="0"/>
      </c:catAx>
      <c:valAx>
        <c:axId val="48990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skills!$B$156</c:f>
              <c:strCache>
                <c:ptCount val="1"/>
                <c:pt idx="0">
                  <c:v>persons ('000)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90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skills!$C$166</c:f>
          <c:strCache>
            <c:ptCount val="1"/>
            <c:pt idx="0">
              <c:v>Projections by field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skills!$B$168</c:f>
              <c:strCache>
                <c:ptCount val="1"/>
                <c:pt idx="0">
                  <c:v>Science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skills!$K$168:$AC$168</c:f>
              <c:numCache>
                <c:formatCode>General</c:formatCode>
                <c:ptCount val="19"/>
                <c:pt idx="0">
                  <c:v>158.69999899999999</c:v>
                </c:pt>
                <c:pt idx="1">
                  <c:v>173.39999800000001</c:v>
                </c:pt>
                <c:pt idx="2">
                  <c:v>175.099998</c:v>
                </c:pt>
                <c:pt idx="3">
                  <c:v>176.9</c:v>
                </c:pt>
                <c:pt idx="4">
                  <c:v>210.20000099999999</c:v>
                </c:pt>
                <c:pt idx="5">
                  <c:v>204.29999699999999</c:v>
                </c:pt>
                <c:pt idx="6">
                  <c:v>195.19999899999999</c:v>
                </c:pt>
                <c:pt idx="7">
                  <c:v>227</c:v>
                </c:pt>
                <c:pt idx="8">
                  <c:v>220.79999799999999</c:v>
                </c:pt>
                <c:pt idx="9">
                  <c:v>226.12623600000001</c:v>
                </c:pt>
                <c:pt idx="10">
                  <c:v>232.21662699999999</c:v>
                </c:pt>
                <c:pt idx="11">
                  <c:v>237.91525100000001</c:v>
                </c:pt>
                <c:pt idx="12">
                  <c:v>243.51397900000001</c:v>
                </c:pt>
                <c:pt idx="13">
                  <c:v>249.09056899999999</c:v>
                </c:pt>
                <c:pt idx="14">
                  <c:v>254.635828</c:v>
                </c:pt>
                <c:pt idx="15">
                  <c:v>260.24579199999999</c:v>
                </c:pt>
                <c:pt idx="16">
                  <c:v>265.77302800000001</c:v>
                </c:pt>
                <c:pt idx="17">
                  <c:v>271.15988499999997</c:v>
                </c:pt>
                <c:pt idx="18">
                  <c:v>276.40897799999999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27-40E6-B633-D78FAAF85826}"/>
            </c:ext>
          </c:extLst>
        </c:ser>
        <c:ser>
          <c:idx val="1"/>
          <c:order val="1"/>
          <c:tx>
            <c:strRef>
              <c:f>skills!$B$169</c:f>
              <c:strCache>
                <c:ptCount val="1"/>
                <c:pt idx="0">
                  <c:v>IT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skills!$K$169:$AC$169</c:f>
              <c:numCache>
                <c:formatCode>General</c:formatCode>
                <c:ptCount val="19"/>
                <c:pt idx="0">
                  <c:v>106.89999899999999</c:v>
                </c:pt>
                <c:pt idx="1">
                  <c:v>82.999998000000005</c:v>
                </c:pt>
                <c:pt idx="2">
                  <c:v>90.4</c:v>
                </c:pt>
                <c:pt idx="3">
                  <c:v>86.400001000000003</c:v>
                </c:pt>
                <c:pt idx="4">
                  <c:v>92.900002000000001</c:v>
                </c:pt>
                <c:pt idx="5">
                  <c:v>122.10000100000001</c:v>
                </c:pt>
                <c:pt idx="6">
                  <c:v>124.599999</c:v>
                </c:pt>
                <c:pt idx="7">
                  <c:v>117.69999799999999</c:v>
                </c:pt>
                <c:pt idx="8">
                  <c:v>128.70000300000001</c:v>
                </c:pt>
                <c:pt idx="9">
                  <c:v>131.379256</c:v>
                </c:pt>
                <c:pt idx="10">
                  <c:v>134.54741899999999</c:v>
                </c:pt>
                <c:pt idx="11">
                  <c:v>137.44000399999999</c:v>
                </c:pt>
                <c:pt idx="12">
                  <c:v>140.14055999999999</c:v>
                </c:pt>
                <c:pt idx="13">
                  <c:v>142.734014</c:v>
                </c:pt>
                <c:pt idx="14">
                  <c:v>145.28784400000001</c:v>
                </c:pt>
                <c:pt idx="15">
                  <c:v>147.82468399999999</c:v>
                </c:pt>
                <c:pt idx="16">
                  <c:v>150.329003</c:v>
                </c:pt>
                <c:pt idx="17">
                  <c:v>152.76454899999999</c:v>
                </c:pt>
                <c:pt idx="18">
                  <c:v>155.099256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27-40E6-B633-D78FAAF85826}"/>
            </c:ext>
          </c:extLst>
        </c:ser>
        <c:ser>
          <c:idx val="2"/>
          <c:order val="2"/>
          <c:tx>
            <c:strRef>
              <c:f>skills!$B$170</c:f>
              <c:strCache>
                <c:ptCount val="1"/>
                <c:pt idx="0">
                  <c:v>Engineering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skills!$K$170:$AC$170</c:f>
              <c:numCache>
                <c:formatCode>General</c:formatCode>
                <c:ptCount val="19"/>
                <c:pt idx="0">
                  <c:v>119.499999</c:v>
                </c:pt>
                <c:pt idx="1">
                  <c:v>118.8</c:v>
                </c:pt>
                <c:pt idx="2">
                  <c:v>124.19999799999999</c:v>
                </c:pt>
                <c:pt idx="3">
                  <c:v>113.8</c:v>
                </c:pt>
                <c:pt idx="4">
                  <c:v>141.19999899999999</c:v>
                </c:pt>
                <c:pt idx="5">
                  <c:v>143.69999899999999</c:v>
                </c:pt>
                <c:pt idx="6">
                  <c:v>154.599999</c:v>
                </c:pt>
                <c:pt idx="7">
                  <c:v>144.20000099999999</c:v>
                </c:pt>
                <c:pt idx="8">
                  <c:v>169.30000100000001</c:v>
                </c:pt>
                <c:pt idx="9">
                  <c:v>174.23898299999999</c:v>
                </c:pt>
                <c:pt idx="10">
                  <c:v>179.96953500000001</c:v>
                </c:pt>
                <c:pt idx="11">
                  <c:v>185.41685200000001</c:v>
                </c:pt>
                <c:pt idx="12">
                  <c:v>190.62815900000001</c:v>
                </c:pt>
                <c:pt idx="13">
                  <c:v>195.68196800000001</c:v>
                </c:pt>
                <c:pt idx="14">
                  <c:v>200.65870000000001</c:v>
                </c:pt>
                <c:pt idx="15">
                  <c:v>205.614868</c:v>
                </c:pt>
                <c:pt idx="16">
                  <c:v>210.51523299999999</c:v>
                </c:pt>
                <c:pt idx="17">
                  <c:v>215.29129599999999</c:v>
                </c:pt>
                <c:pt idx="18">
                  <c:v>219.90912599999999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27-40E6-B633-D78FAAF85826}"/>
            </c:ext>
          </c:extLst>
        </c:ser>
        <c:ser>
          <c:idx val="3"/>
          <c:order val="3"/>
          <c:tx>
            <c:strRef>
              <c:f>skills!$B$171</c:f>
              <c:strCache>
                <c:ptCount val="1"/>
                <c:pt idx="0">
                  <c:v>Architechture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skills!$K$171:$AC$171</c:f>
              <c:numCache>
                <c:formatCode>General</c:formatCode>
                <c:ptCount val="19"/>
                <c:pt idx="0">
                  <c:v>52.5</c:v>
                </c:pt>
                <c:pt idx="1">
                  <c:v>44.6</c:v>
                </c:pt>
                <c:pt idx="2">
                  <c:v>54.2</c:v>
                </c:pt>
                <c:pt idx="3">
                  <c:v>74.5</c:v>
                </c:pt>
                <c:pt idx="4">
                  <c:v>64.799999</c:v>
                </c:pt>
                <c:pt idx="5">
                  <c:v>76.399998999999994</c:v>
                </c:pt>
                <c:pt idx="6">
                  <c:v>91.700001</c:v>
                </c:pt>
                <c:pt idx="7">
                  <c:v>89.900001000000003</c:v>
                </c:pt>
                <c:pt idx="8">
                  <c:v>83.700002999999995</c:v>
                </c:pt>
                <c:pt idx="9">
                  <c:v>86.139132000000004</c:v>
                </c:pt>
                <c:pt idx="10">
                  <c:v>88.844123999999994</c:v>
                </c:pt>
                <c:pt idx="11">
                  <c:v>91.350633999999999</c:v>
                </c:pt>
                <c:pt idx="12">
                  <c:v>93.733396999999997</c:v>
                </c:pt>
                <c:pt idx="13">
                  <c:v>96.071842000000004</c:v>
                </c:pt>
                <c:pt idx="14">
                  <c:v>98.400632000000002</c:v>
                </c:pt>
                <c:pt idx="15">
                  <c:v>100.74599600000001</c:v>
                </c:pt>
                <c:pt idx="16">
                  <c:v>103.110974</c:v>
                </c:pt>
                <c:pt idx="17">
                  <c:v>105.47150600000001</c:v>
                </c:pt>
                <c:pt idx="18">
                  <c:v>107.81649899999999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27-40E6-B633-D78FAAF85826}"/>
            </c:ext>
          </c:extLst>
        </c:ser>
        <c:ser>
          <c:idx val="4"/>
          <c:order val="4"/>
          <c:tx>
            <c:strRef>
              <c:f>skills!$B$172</c:f>
              <c:strCache>
                <c:ptCount val="1"/>
                <c:pt idx="0">
                  <c:v>Agriculture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skills!$K$172:$AC$172</c:f>
              <c:numCache>
                <c:formatCode>General</c:formatCode>
                <c:ptCount val="19"/>
                <c:pt idx="0">
                  <c:v>75.400000000000006</c:v>
                </c:pt>
                <c:pt idx="1">
                  <c:v>62.5</c:v>
                </c:pt>
                <c:pt idx="2">
                  <c:v>83.200001</c:v>
                </c:pt>
                <c:pt idx="3">
                  <c:v>79.3</c:v>
                </c:pt>
                <c:pt idx="4">
                  <c:v>83.899998999999994</c:v>
                </c:pt>
                <c:pt idx="5">
                  <c:v>91.2</c:v>
                </c:pt>
                <c:pt idx="6">
                  <c:v>79.000000999999997</c:v>
                </c:pt>
                <c:pt idx="7">
                  <c:v>79.200001999999998</c:v>
                </c:pt>
                <c:pt idx="8">
                  <c:v>93.199999000000005</c:v>
                </c:pt>
                <c:pt idx="9">
                  <c:v>94.311041000000003</c:v>
                </c:pt>
                <c:pt idx="10">
                  <c:v>95.892781999999997</c:v>
                </c:pt>
                <c:pt idx="11">
                  <c:v>97.389058000000006</c:v>
                </c:pt>
                <c:pt idx="12">
                  <c:v>98.793271000000004</c:v>
                </c:pt>
                <c:pt idx="13">
                  <c:v>100.127402</c:v>
                </c:pt>
                <c:pt idx="14">
                  <c:v>101.426688</c:v>
                </c:pt>
                <c:pt idx="15">
                  <c:v>102.72848500000001</c:v>
                </c:pt>
                <c:pt idx="16">
                  <c:v>104.03054899999999</c:v>
                </c:pt>
                <c:pt idx="17">
                  <c:v>105.28928999999999</c:v>
                </c:pt>
                <c:pt idx="18">
                  <c:v>106.497956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627-40E6-B633-D78FAAF85826}"/>
            </c:ext>
          </c:extLst>
        </c:ser>
        <c:ser>
          <c:idx val="5"/>
          <c:order val="5"/>
          <c:tx>
            <c:strRef>
              <c:f>skills!$B$173</c:f>
              <c:strCache>
                <c:ptCount val="1"/>
                <c:pt idx="0">
                  <c:v>Health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skills!$K$173:$AC$173</c:f>
              <c:numCache>
                <c:formatCode>General</c:formatCode>
                <c:ptCount val="19"/>
                <c:pt idx="0">
                  <c:v>728.69999600000006</c:v>
                </c:pt>
                <c:pt idx="1">
                  <c:v>747.40000499999996</c:v>
                </c:pt>
                <c:pt idx="2">
                  <c:v>810.30000399999994</c:v>
                </c:pt>
                <c:pt idx="3">
                  <c:v>822.49999100000002</c:v>
                </c:pt>
                <c:pt idx="4">
                  <c:v>814.99998500000004</c:v>
                </c:pt>
                <c:pt idx="5">
                  <c:v>882.39997600000004</c:v>
                </c:pt>
                <c:pt idx="6">
                  <c:v>896.600009</c:v>
                </c:pt>
                <c:pt idx="7">
                  <c:v>919.59999100000005</c:v>
                </c:pt>
                <c:pt idx="8">
                  <c:v>997.20000700000003</c:v>
                </c:pt>
                <c:pt idx="9">
                  <c:v>1021.022568</c:v>
                </c:pt>
                <c:pt idx="10">
                  <c:v>1049.560448</c:v>
                </c:pt>
                <c:pt idx="11">
                  <c:v>1076.951245</c:v>
                </c:pt>
                <c:pt idx="12">
                  <c:v>1103.671452</c:v>
                </c:pt>
                <c:pt idx="13">
                  <c:v>1129.814163</c:v>
                </c:pt>
                <c:pt idx="14">
                  <c:v>1155.67949</c:v>
                </c:pt>
                <c:pt idx="15">
                  <c:v>1181.775903</c:v>
                </c:pt>
                <c:pt idx="16">
                  <c:v>1207.7169960000001</c:v>
                </c:pt>
                <c:pt idx="17">
                  <c:v>1233.2691139999999</c:v>
                </c:pt>
                <c:pt idx="18">
                  <c:v>1258.3466599999999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627-40E6-B633-D78FAAF85826}"/>
            </c:ext>
          </c:extLst>
        </c:ser>
        <c:ser>
          <c:idx val="6"/>
          <c:order val="6"/>
          <c:tx>
            <c:strRef>
              <c:f>skills!$B$174</c:f>
              <c:strCache>
                <c:ptCount val="1"/>
                <c:pt idx="0">
                  <c:v>Education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skills!$K$174:$AC$174</c:f>
              <c:numCache>
                <c:formatCode>General</c:formatCode>
                <c:ptCount val="19"/>
                <c:pt idx="0">
                  <c:v>537.999999</c:v>
                </c:pt>
                <c:pt idx="1">
                  <c:v>519.30001600000003</c:v>
                </c:pt>
                <c:pt idx="2">
                  <c:v>529.99999600000001</c:v>
                </c:pt>
                <c:pt idx="3">
                  <c:v>548.09999500000004</c:v>
                </c:pt>
                <c:pt idx="4">
                  <c:v>574.80000399999994</c:v>
                </c:pt>
                <c:pt idx="5">
                  <c:v>546.20000700000003</c:v>
                </c:pt>
                <c:pt idx="6">
                  <c:v>571.60001799999998</c:v>
                </c:pt>
                <c:pt idx="7">
                  <c:v>612.59999800000003</c:v>
                </c:pt>
                <c:pt idx="8">
                  <c:v>607.5</c:v>
                </c:pt>
                <c:pt idx="9">
                  <c:v>614.81690700000001</c:v>
                </c:pt>
                <c:pt idx="10">
                  <c:v>625.51047600000004</c:v>
                </c:pt>
                <c:pt idx="11">
                  <c:v>635.46712500000001</c:v>
                </c:pt>
                <c:pt idx="12">
                  <c:v>644.90616199999999</c:v>
                </c:pt>
                <c:pt idx="13">
                  <c:v>654.04156499999999</c:v>
                </c:pt>
                <c:pt idx="14">
                  <c:v>663.17156799999998</c:v>
                </c:pt>
                <c:pt idx="15">
                  <c:v>672.62812399999996</c:v>
                </c:pt>
                <c:pt idx="16">
                  <c:v>682.16520200000002</c:v>
                </c:pt>
                <c:pt idx="17">
                  <c:v>691.62075100000004</c:v>
                </c:pt>
                <c:pt idx="18">
                  <c:v>700.88157699999999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627-40E6-B633-D78FAAF85826}"/>
            </c:ext>
          </c:extLst>
        </c:ser>
        <c:ser>
          <c:idx val="7"/>
          <c:order val="7"/>
          <c:tx>
            <c:strRef>
              <c:f>skills!$B$175</c:f>
              <c:strCache>
                <c:ptCount val="1"/>
                <c:pt idx="0">
                  <c:v>Management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skills!$K$175:$AC$175</c:f>
              <c:numCache>
                <c:formatCode>General</c:formatCode>
                <c:ptCount val="19"/>
                <c:pt idx="0">
                  <c:v>1301.499971</c:v>
                </c:pt>
                <c:pt idx="1">
                  <c:v>1324.399979</c:v>
                </c:pt>
                <c:pt idx="2">
                  <c:v>1332.0999979999999</c:v>
                </c:pt>
                <c:pt idx="3">
                  <c:v>1392.4999849999999</c:v>
                </c:pt>
                <c:pt idx="4">
                  <c:v>1430.9000129999999</c:v>
                </c:pt>
                <c:pt idx="5">
                  <c:v>1443.200008</c:v>
                </c:pt>
                <c:pt idx="6">
                  <c:v>1428.899973</c:v>
                </c:pt>
                <c:pt idx="7">
                  <c:v>1465.6999760000001</c:v>
                </c:pt>
                <c:pt idx="8">
                  <c:v>1470.0999870000001</c:v>
                </c:pt>
                <c:pt idx="9">
                  <c:v>1490.665947</c:v>
                </c:pt>
                <c:pt idx="10">
                  <c:v>1519.0425660000001</c:v>
                </c:pt>
                <c:pt idx="11">
                  <c:v>1545.6053199999999</c:v>
                </c:pt>
                <c:pt idx="12">
                  <c:v>1570.8670010000001</c:v>
                </c:pt>
                <c:pt idx="13">
                  <c:v>1595.364941</c:v>
                </c:pt>
                <c:pt idx="14">
                  <c:v>1619.489176</c:v>
                </c:pt>
                <c:pt idx="15">
                  <c:v>1643.8704660000001</c:v>
                </c:pt>
                <c:pt idx="16">
                  <c:v>1667.927048</c:v>
                </c:pt>
                <c:pt idx="17">
                  <c:v>1691.0052679999999</c:v>
                </c:pt>
                <c:pt idx="18">
                  <c:v>1713.0262130000001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627-40E6-B633-D78FAAF85826}"/>
            </c:ext>
          </c:extLst>
        </c:ser>
        <c:ser>
          <c:idx val="8"/>
          <c:order val="8"/>
          <c:tx>
            <c:strRef>
              <c:f>skills!$B$176</c:f>
              <c:strCache>
                <c:ptCount val="1"/>
                <c:pt idx="0">
                  <c:v>Society/Culture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skills!$K$176:$AC$176</c:f>
              <c:numCache>
                <c:formatCode>General</c:formatCode>
                <c:ptCount val="19"/>
                <c:pt idx="0">
                  <c:v>945.80000299999995</c:v>
                </c:pt>
                <c:pt idx="1">
                  <c:v>980.20000100000004</c:v>
                </c:pt>
                <c:pt idx="2">
                  <c:v>986.69998699999996</c:v>
                </c:pt>
                <c:pt idx="3">
                  <c:v>1050.6000100000001</c:v>
                </c:pt>
                <c:pt idx="4">
                  <c:v>1055.000006</c:v>
                </c:pt>
                <c:pt idx="5">
                  <c:v>1064.8000179999999</c:v>
                </c:pt>
                <c:pt idx="6">
                  <c:v>1028.299988</c:v>
                </c:pt>
                <c:pt idx="7">
                  <c:v>1089.8999859999999</c:v>
                </c:pt>
                <c:pt idx="8">
                  <c:v>1109.700006</c:v>
                </c:pt>
                <c:pt idx="9">
                  <c:v>1133.8263059999999</c:v>
                </c:pt>
                <c:pt idx="10">
                  <c:v>1163.4464109999999</c:v>
                </c:pt>
                <c:pt idx="11">
                  <c:v>1191.6228349999999</c:v>
                </c:pt>
                <c:pt idx="12">
                  <c:v>1218.866941</c:v>
                </c:pt>
                <c:pt idx="13">
                  <c:v>1245.5216499999999</c:v>
                </c:pt>
                <c:pt idx="14">
                  <c:v>1271.8018039999999</c:v>
                </c:pt>
                <c:pt idx="15">
                  <c:v>1298.2413160000001</c:v>
                </c:pt>
                <c:pt idx="16">
                  <c:v>1324.3868480000001</c:v>
                </c:pt>
                <c:pt idx="17">
                  <c:v>1349.7494810000001</c:v>
                </c:pt>
                <c:pt idx="18">
                  <c:v>1374.289953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627-40E6-B633-D78FAAF85826}"/>
            </c:ext>
          </c:extLst>
        </c:ser>
        <c:ser>
          <c:idx val="9"/>
          <c:order val="9"/>
          <c:tx>
            <c:strRef>
              <c:f>skills!$B$177</c:f>
              <c:strCache>
                <c:ptCount val="1"/>
                <c:pt idx="0">
                  <c:v>Arts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skills!$K$177:$AC$177</c:f>
              <c:numCache>
                <c:formatCode>General</c:formatCode>
                <c:ptCount val="19"/>
                <c:pt idx="0">
                  <c:v>258.699996</c:v>
                </c:pt>
                <c:pt idx="1">
                  <c:v>276.00000199999999</c:v>
                </c:pt>
                <c:pt idx="2">
                  <c:v>271.89999899999998</c:v>
                </c:pt>
                <c:pt idx="3">
                  <c:v>282.69999799999999</c:v>
                </c:pt>
                <c:pt idx="4">
                  <c:v>300.300005</c:v>
                </c:pt>
                <c:pt idx="5">
                  <c:v>323.899991</c:v>
                </c:pt>
                <c:pt idx="6">
                  <c:v>322.89999699999998</c:v>
                </c:pt>
                <c:pt idx="7">
                  <c:v>301.59999900000003</c:v>
                </c:pt>
                <c:pt idx="8">
                  <c:v>309.59999199999999</c:v>
                </c:pt>
                <c:pt idx="9">
                  <c:v>317.584765</c:v>
                </c:pt>
                <c:pt idx="10">
                  <c:v>326.636955</c:v>
                </c:pt>
                <c:pt idx="11">
                  <c:v>335.27751499999999</c:v>
                </c:pt>
                <c:pt idx="12">
                  <c:v>343.72629499999999</c:v>
                </c:pt>
                <c:pt idx="13">
                  <c:v>352.04589499999997</c:v>
                </c:pt>
                <c:pt idx="14">
                  <c:v>360.23956299999998</c:v>
                </c:pt>
                <c:pt idx="15">
                  <c:v>368.41461800000002</c:v>
                </c:pt>
                <c:pt idx="16">
                  <c:v>376.51206400000001</c:v>
                </c:pt>
                <c:pt idx="17">
                  <c:v>384.42357900000002</c:v>
                </c:pt>
                <c:pt idx="18">
                  <c:v>392.17636299999998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627-40E6-B633-D78FAAF85826}"/>
            </c:ext>
          </c:extLst>
        </c:ser>
        <c:ser>
          <c:idx val="10"/>
          <c:order val="10"/>
          <c:tx>
            <c:strRef>
              <c:f>skills!$B$178</c:f>
              <c:strCache>
                <c:ptCount val="1"/>
                <c:pt idx="0">
                  <c:v>Food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skills!$K$166:$AC$166</c:f>
              <c:numCache>
                <c:formatCode>General</c:formatCode>
                <c:ptCount val="1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</c:numCache>
            </c:numRef>
          </c:cat>
          <c:val>
            <c:numRef>
              <c:f>skills!$K$178:$AC$178</c:f>
              <c:numCache>
                <c:formatCode>General</c:formatCode>
                <c:ptCount val="19"/>
                <c:pt idx="0">
                  <c:v>354.9</c:v>
                </c:pt>
                <c:pt idx="1">
                  <c:v>391.800003</c:v>
                </c:pt>
                <c:pt idx="2">
                  <c:v>356.70000299999998</c:v>
                </c:pt>
                <c:pt idx="3">
                  <c:v>378.99999400000002</c:v>
                </c:pt>
                <c:pt idx="4">
                  <c:v>366.5</c:v>
                </c:pt>
                <c:pt idx="5">
                  <c:v>353.39999299999999</c:v>
                </c:pt>
                <c:pt idx="6">
                  <c:v>362.100008</c:v>
                </c:pt>
                <c:pt idx="7">
                  <c:v>343.79999099999998</c:v>
                </c:pt>
                <c:pt idx="8">
                  <c:v>349.90000099999997</c:v>
                </c:pt>
                <c:pt idx="9">
                  <c:v>350.765784</c:v>
                </c:pt>
                <c:pt idx="10">
                  <c:v>353.413588</c:v>
                </c:pt>
                <c:pt idx="11">
                  <c:v>355.81393200000002</c:v>
                </c:pt>
                <c:pt idx="12">
                  <c:v>357.993156</c:v>
                </c:pt>
                <c:pt idx="13">
                  <c:v>360.16380500000002</c:v>
                </c:pt>
                <c:pt idx="14">
                  <c:v>362.199186</c:v>
                </c:pt>
                <c:pt idx="15">
                  <c:v>364.225775</c:v>
                </c:pt>
                <c:pt idx="16">
                  <c:v>366.27165400000001</c:v>
                </c:pt>
                <c:pt idx="17">
                  <c:v>367.96684800000003</c:v>
                </c:pt>
                <c:pt idx="18">
                  <c:v>369.437635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627-40E6-B633-D78FAAF85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954576"/>
        <c:axId val="495961232"/>
      </c:lineChart>
      <c:catAx>
        <c:axId val="49595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61232"/>
        <c:crosses val="autoZero"/>
        <c:auto val="1"/>
        <c:lblAlgn val="ctr"/>
        <c:lblOffset val="100"/>
        <c:noMultiLvlLbl val="0"/>
      </c:catAx>
      <c:valAx>
        <c:axId val="49596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skills!$B$166</c:f>
              <c:strCache>
                <c:ptCount val="1"/>
                <c:pt idx="0">
                  <c:v>persons ('000)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5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0.42614</cdr:x>
      <cdr:y>0.66826</cdr:y>
    </cdr:from>
    <cdr:to>
      <cdr:x>0.56078</cdr:x>
      <cdr:y>0.72408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5151" y="3990976"/>
          <a:ext cx="981075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>
              <a:solidFill>
                <a:schemeClr val="accent2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0.77647</cdr:x>
      <cdr:y>0.65922</cdr:y>
    </cdr:from>
    <cdr:to>
      <cdr:x>0.9634</cdr:x>
      <cdr:y>0.7496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657852" y="3937000"/>
          <a:ext cx="1362074" cy="539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>
              <a:solidFill>
                <a:schemeClr val="accent1"/>
              </a:solidFill>
            </a:rPr>
            <a:t>Tasmania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0.70221</cdr:x>
      <cdr:y>0.41322</cdr:y>
    </cdr:from>
    <cdr:to>
      <cdr:x>0.9497</cdr:x>
      <cdr:y>0.56981</cdr:y>
    </cdr:to>
    <cdr:sp macro="" textlink="">
      <cdr:nvSpPr>
        <cdr:cNvPr id="2" name="Rectangular Callout 1"/>
        <cdr:cNvSpPr/>
      </cdr:nvSpPr>
      <cdr:spPr>
        <a:xfrm xmlns:a="http://schemas.openxmlformats.org/drawingml/2006/main">
          <a:off x="3493726" y="1532122"/>
          <a:ext cx="1231354" cy="580572"/>
        </a:xfrm>
        <a:prstGeom xmlns:a="http://schemas.openxmlformats.org/drawingml/2006/main" prst="wedgeRectCallout">
          <a:avLst>
            <a:gd name="adj1" fmla="val -38713"/>
            <a:gd name="adj2" fmla="val -114963"/>
          </a:avLst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Productivity </a:t>
          </a:r>
          <a:r>
            <a:rPr lang="en-US" sz="1200" dirty="0" smtClean="0"/>
            <a:t>improvement</a:t>
          </a:r>
          <a:endParaRPr lang="en-US" sz="12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0.09765</cdr:x>
      <cdr:y>0.08798</cdr:y>
    </cdr:from>
    <cdr:to>
      <cdr:x>0.22597</cdr:x>
      <cdr:y>0.18095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026885" y="435569"/>
          <a:ext cx="1349306" cy="46023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 err="1" smtClean="0"/>
            <a:t>Millenial</a:t>
          </a:r>
          <a:endParaRPr lang="en-US" sz="1400" dirty="0" smtClean="0"/>
        </a:p>
        <a:p xmlns:a="http://schemas.openxmlformats.org/drawingml/2006/main">
          <a:pPr algn="ctr"/>
          <a:r>
            <a:rPr lang="en-US" sz="1400" dirty="0" smtClean="0"/>
            <a:t>Born 1989-98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0.88034</cdr:x>
      <cdr:y>0.08731</cdr:y>
    </cdr:from>
    <cdr:to>
      <cdr:x>0.98524</cdr:x>
      <cdr:y>0.18095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257290" y="432253"/>
          <a:ext cx="1103086" cy="46354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 smtClean="0"/>
            <a:t>Boomer</a:t>
          </a:r>
        </a:p>
        <a:p xmlns:a="http://schemas.openxmlformats.org/drawingml/2006/main">
          <a:pPr algn="ctr"/>
          <a:r>
            <a:rPr lang="en-US" sz="1400" dirty="0" smtClean="0"/>
            <a:t>Born --1958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0.88613</cdr:x>
      <cdr:y>0.26576</cdr:y>
    </cdr:from>
    <cdr:to>
      <cdr:x>0.98137</cdr:x>
      <cdr:y>0.34169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9318171" y="1219199"/>
          <a:ext cx="1001486" cy="34834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i="1" dirty="0" smtClean="0"/>
            <a:t>Retiring by 2023</a:t>
          </a:r>
          <a:endParaRPr lang="en-US" sz="1200" i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9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0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0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8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1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2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3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6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FFF03-11A5-41C7-80AC-90689B6F66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CD1E5-C4D0-4390-8E4D-153C799D2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kills.tas.gov.au/workforce-insights-and-data/employment_projections_dashboard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bsandskills.gov.au/data/employment-projections" TargetMode="External"/><Relationship Id="rId2" Type="http://schemas.openxmlformats.org/officeDocument/2006/relationships/hyperlink" Target="https://jobsqueensland.qld.gov.au/anticipating-future-skil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u.edu.au/vu-rise-recover-innovate-sustain-evolve/jobs-skills-hub/skills-jobs-for-melbournes-west" TargetMode="External"/><Relationship Id="rId5" Type="http://schemas.openxmlformats.org/officeDocument/2006/relationships/hyperlink" Target="https://www.treasury.nsw.gov.au/sites/default/files/2022-11/20221109-victoria-university-employment-projections-for-nsw-2016-66.pdf" TargetMode="External"/><Relationship Id="rId4" Type="http://schemas.openxmlformats.org/officeDocument/2006/relationships/hyperlink" Target="https://www.nationalskillscommission.gov.au/publications/shape-australias-post-covid-19-workforc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easury.tas.gov.au/economy/population-projections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Victoria University Employment Forecasting (VUEF) results for Skills Tasmania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Janine </a:t>
            </a:r>
            <a:r>
              <a:rPr lang="en-US" dirty="0" smtClean="0"/>
              <a:t>Dixon, Chandra Shah, Khandakar Ahmed, Wenjie Ye</a:t>
            </a:r>
            <a:endParaRPr lang="en-US" dirty="0" smtClean="0"/>
          </a:p>
          <a:p>
            <a:r>
              <a:rPr lang="en-US" dirty="0" smtClean="0"/>
              <a:t>Centre of Policy </a:t>
            </a:r>
            <a:r>
              <a:rPr lang="en-US" dirty="0" smtClean="0"/>
              <a:t>Studies and Victoria </a:t>
            </a:r>
            <a:r>
              <a:rPr lang="en-US" dirty="0" smtClean="0"/>
              <a:t>University</a:t>
            </a:r>
          </a:p>
          <a:p>
            <a:r>
              <a:rPr lang="en-US" dirty="0" smtClean="0"/>
              <a:t>March 27, 2025</a:t>
            </a:r>
            <a:endParaRPr lang="en-US" dirty="0"/>
          </a:p>
        </p:txBody>
      </p:sp>
      <p:pic>
        <p:nvPicPr>
          <p:cNvPr id="4" name="Picture 3" descr="COP12001_Logo_RG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741" y="5349875"/>
            <a:ext cx="1858731" cy="1091931"/>
          </a:xfrm>
          <a:prstGeom prst="rect">
            <a:avLst/>
          </a:prstGeom>
        </p:spPr>
      </p:pic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486" y="5620026"/>
            <a:ext cx="1812661" cy="74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11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484"/>
            <a:ext cx="10515600" cy="819945"/>
          </a:xfrm>
        </p:spPr>
        <p:txBody>
          <a:bodyPr/>
          <a:lstStyle/>
          <a:p>
            <a:r>
              <a:rPr lang="en-US" dirty="0" smtClean="0"/>
              <a:t>Educational attainment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163775"/>
              </p:ext>
            </p:extLst>
          </p:nvPr>
        </p:nvGraphicFramePr>
        <p:xfrm>
          <a:off x="838200" y="1226457"/>
          <a:ext cx="10515600" cy="4950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76571" y="6176963"/>
            <a:ext cx="4942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ABS Survey of Education and Work (SEW)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71264" y="1655536"/>
            <a:ext cx="1520785" cy="463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 smtClean="0"/>
              <a:t>Millenial</a:t>
            </a:r>
            <a:r>
              <a:rPr lang="en-US" sz="1400" dirty="0" smtClean="0"/>
              <a:t>/Gen X</a:t>
            </a:r>
          </a:p>
          <a:p>
            <a:pPr algn="ctr"/>
            <a:r>
              <a:rPr lang="en-US" sz="1400" dirty="0" smtClean="0"/>
              <a:t>Born 1979-88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6141628" y="1656448"/>
            <a:ext cx="1520864" cy="4626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Gen X</a:t>
            </a:r>
          </a:p>
          <a:p>
            <a:pPr algn="ctr"/>
            <a:r>
              <a:rPr lang="en-US" sz="1400" dirty="0" smtClean="0"/>
              <a:t>Born 1969-78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8312071" y="1656443"/>
            <a:ext cx="1520865" cy="463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Gen X/Boomer</a:t>
            </a:r>
          </a:p>
          <a:p>
            <a:pPr algn="ctr"/>
            <a:r>
              <a:rPr lang="en-US" sz="1400" dirty="0" smtClean="0"/>
              <a:t>Born 1959-68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865085" y="2315027"/>
            <a:ext cx="1001486" cy="348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Entering employment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668966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Qualifications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80411"/>
              </p:ext>
            </p:extLst>
          </p:nvPr>
        </p:nvGraphicFramePr>
        <p:xfrm>
          <a:off x="507999" y="1142999"/>
          <a:ext cx="5152571" cy="536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46673"/>
              </p:ext>
            </p:extLst>
          </p:nvPr>
        </p:nvGraphicFramePr>
        <p:xfrm>
          <a:off x="6146801" y="1027906"/>
          <a:ext cx="5461452" cy="548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334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018"/>
          </a:xfrm>
        </p:spPr>
        <p:txBody>
          <a:bodyPr/>
          <a:lstStyle/>
          <a:p>
            <a:r>
              <a:rPr lang="en-US" dirty="0" smtClean="0"/>
              <a:t>Qualification projections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603356"/>
              </p:ext>
            </p:extLst>
          </p:nvPr>
        </p:nvGraphicFramePr>
        <p:xfrm>
          <a:off x="348342" y="1338942"/>
          <a:ext cx="4949371" cy="521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405458"/>
              </p:ext>
            </p:extLst>
          </p:nvPr>
        </p:nvGraphicFramePr>
        <p:xfrm>
          <a:off x="6429829" y="1338941"/>
          <a:ext cx="4923971" cy="521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1323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326"/>
            <a:ext cx="10515600" cy="897618"/>
          </a:xfrm>
        </p:spPr>
        <p:txBody>
          <a:bodyPr/>
          <a:lstStyle/>
          <a:p>
            <a:r>
              <a:rPr lang="en-US" dirty="0" smtClean="0"/>
              <a:t>Employment by qualification: share of total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06457" y="3868057"/>
            <a:ext cx="57766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Largest group is no post-school education (</a:t>
            </a:r>
            <a:r>
              <a:rPr lang="en-US" dirty="0" err="1" smtClean="0"/>
              <a:t>nops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 decline in this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Largest </a:t>
            </a:r>
            <a:r>
              <a:rPr lang="en-US" dirty="0" err="1" smtClean="0"/>
              <a:t>Qual</a:t>
            </a:r>
            <a:r>
              <a:rPr lang="en-US" dirty="0" smtClean="0"/>
              <a:t> levels are Bachelor and Cert III-IV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Bachelor grows and Cert III-IV declines to 2028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Largest Fields are Management and Engineering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Management increases and Engineering declines especially at Certificate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 increases in Health and Society/Culture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2714" y="827021"/>
            <a:ext cx="515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Share of workforce, 2024q1 and 2028q2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28497" y="3892772"/>
            <a:ext cx="515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Change in workforce share, 2024q1 to 2028q2</a:t>
            </a:r>
            <a:endParaRPr lang="en-US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11" y="1156573"/>
            <a:ext cx="11455703" cy="27803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911" y="4268295"/>
            <a:ext cx="5127225" cy="258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549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6439"/>
            <a:ext cx="10515600" cy="803275"/>
          </a:xfrm>
        </p:spPr>
        <p:txBody>
          <a:bodyPr/>
          <a:lstStyle/>
          <a:p>
            <a:r>
              <a:rPr lang="en-US" dirty="0" smtClean="0"/>
              <a:t>Industry employment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289958"/>
              </p:ext>
            </p:extLst>
          </p:nvPr>
        </p:nvGraphicFramePr>
        <p:xfrm>
          <a:off x="5931569" y="306805"/>
          <a:ext cx="6019800" cy="6310569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501650">
                  <a:extLst>
                    <a:ext uri="{9D8B030D-6E8A-4147-A177-3AD203B41FA5}">
                      <a16:colId xmlns:a16="http://schemas.microsoft.com/office/drawing/2014/main" val="516831127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1060440609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1368502216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3660991198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3043562189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398530911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3952518743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1284263155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2343700674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970779102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1329627206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1658817831"/>
                    </a:ext>
                  </a:extLst>
                </a:gridCol>
              </a:tblGrid>
              <a:tr h="27665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 Ann. Growth rates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 Ann Growth (persons)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Contribution to growth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254655"/>
                  </a:ext>
                </a:extLst>
              </a:tr>
              <a:tr h="500751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2024-2027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0853919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3473828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91533414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8634777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30208026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6474761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9914825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72948141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401526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69912050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740781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72749090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77025320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305225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90143303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5411611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56804423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802565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51784386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18555409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6368344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584416"/>
              </p:ext>
            </p:extLst>
          </p:nvPr>
        </p:nvGraphicFramePr>
        <p:xfrm>
          <a:off x="238758" y="979714"/>
          <a:ext cx="5248541" cy="5736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406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Population-serving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22228" y="167116"/>
            <a:ext cx="287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charts: 2024q2=100</a:t>
            </a:r>
          </a:p>
          <a:p>
            <a:r>
              <a:rPr lang="en-US" sz="1400" dirty="0" smtClean="0"/>
              <a:t>LFS to 2024q2, Forecast thereafter</a:t>
            </a:r>
            <a:endParaRPr lang="en-US" sz="14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26326"/>
              </p:ext>
            </p:extLst>
          </p:nvPr>
        </p:nvGraphicFramePr>
        <p:xfrm>
          <a:off x="758813" y="3634547"/>
          <a:ext cx="4801894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689555"/>
              </p:ext>
            </p:extLst>
          </p:nvPr>
        </p:nvGraphicFramePr>
        <p:xfrm>
          <a:off x="6560961" y="3835558"/>
          <a:ext cx="4792839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739790"/>
              </p:ext>
            </p:extLst>
          </p:nvPr>
        </p:nvGraphicFramePr>
        <p:xfrm>
          <a:off x="6560961" y="1027906"/>
          <a:ext cx="4765440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9306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82096"/>
            <a:ext cx="10515600" cy="1325563"/>
          </a:xfrm>
        </p:spPr>
        <p:txBody>
          <a:bodyPr/>
          <a:lstStyle/>
          <a:p>
            <a:r>
              <a:rPr lang="en-US" dirty="0" smtClean="0"/>
              <a:t>The shopping mall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22228" y="167116"/>
            <a:ext cx="287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charts: 2024q2=100</a:t>
            </a:r>
          </a:p>
          <a:p>
            <a:r>
              <a:rPr lang="en-US" sz="1400" dirty="0" smtClean="0"/>
              <a:t>LFS to 2024q2, Forecast thereafter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577777"/>
              </p:ext>
            </p:extLst>
          </p:nvPr>
        </p:nvGraphicFramePr>
        <p:xfrm>
          <a:off x="1190616" y="1246414"/>
          <a:ext cx="4801894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169582"/>
              </p:ext>
            </p:extLst>
          </p:nvPr>
        </p:nvGraphicFramePr>
        <p:xfrm>
          <a:off x="6168460" y="1246414"/>
          <a:ext cx="5146750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162650"/>
              </p:ext>
            </p:extLst>
          </p:nvPr>
        </p:nvGraphicFramePr>
        <p:xfrm>
          <a:off x="6283760" y="3989614"/>
          <a:ext cx="4765440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154788"/>
              </p:ext>
            </p:extLst>
          </p:nvPr>
        </p:nvGraphicFramePr>
        <p:xfrm>
          <a:off x="1366566" y="3956688"/>
          <a:ext cx="4801894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86160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441"/>
            <a:ext cx="10515600" cy="803275"/>
          </a:xfrm>
        </p:spPr>
        <p:txBody>
          <a:bodyPr/>
          <a:lstStyle/>
          <a:p>
            <a:r>
              <a:rPr lang="en-US" dirty="0" smtClean="0"/>
              <a:t>The office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122228" y="167116"/>
            <a:ext cx="287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charts: 2024q2=100</a:t>
            </a:r>
          </a:p>
          <a:p>
            <a:r>
              <a:rPr lang="en-US" sz="1400" dirty="0" smtClean="0"/>
              <a:t>LFS to 2024q2, Forecast thereafter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462257"/>
              </p:ext>
            </p:extLst>
          </p:nvPr>
        </p:nvGraphicFramePr>
        <p:xfrm>
          <a:off x="838200" y="1033972"/>
          <a:ext cx="4765440" cy="270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505586"/>
              </p:ext>
            </p:extLst>
          </p:nvPr>
        </p:nvGraphicFramePr>
        <p:xfrm>
          <a:off x="838200" y="3867150"/>
          <a:ext cx="4801894" cy="271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040319"/>
              </p:ext>
            </p:extLst>
          </p:nvPr>
        </p:nvGraphicFramePr>
        <p:xfrm>
          <a:off x="6007181" y="1032796"/>
          <a:ext cx="4765440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257516"/>
              </p:ext>
            </p:extLst>
          </p:nvPr>
        </p:nvGraphicFramePr>
        <p:xfrm>
          <a:off x="6096000" y="3869503"/>
          <a:ext cx="4765440" cy="270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106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7" y="18824"/>
            <a:ext cx="10515600" cy="1028246"/>
          </a:xfrm>
        </p:spPr>
        <p:txBody>
          <a:bodyPr/>
          <a:lstStyle/>
          <a:p>
            <a:r>
              <a:rPr lang="en-US" dirty="0" smtClean="0"/>
              <a:t>Trade and investment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22228" y="167116"/>
            <a:ext cx="287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charts: 2024q2=100</a:t>
            </a:r>
          </a:p>
          <a:p>
            <a:r>
              <a:rPr lang="en-US" sz="1400" dirty="0" smtClean="0"/>
              <a:t>LFS to 2024q2, Forecast thereafter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587363"/>
              </p:ext>
            </p:extLst>
          </p:nvPr>
        </p:nvGraphicFramePr>
        <p:xfrm>
          <a:off x="661987" y="965655"/>
          <a:ext cx="5475855" cy="3018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646214"/>
              </p:ext>
            </p:extLst>
          </p:nvPr>
        </p:nvGraphicFramePr>
        <p:xfrm>
          <a:off x="661987" y="3984172"/>
          <a:ext cx="5445805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378034"/>
              </p:ext>
            </p:extLst>
          </p:nvPr>
        </p:nvGraphicFramePr>
        <p:xfrm>
          <a:off x="6107792" y="1047069"/>
          <a:ext cx="5069795" cy="2937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136465"/>
              </p:ext>
            </p:extLst>
          </p:nvPr>
        </p:nvGraphicFramePr>
        <p:xfrm>
          <a:off x="6107791" y="3892502"/>
          <a:ext cx="5069795" cy="2884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90103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551"/>
          </a:xfrm>
        </p:spPr>
        <p:txBody>
          <a:bodyPr/>
          <a:lstStyle/>
          <a:p>
            <a:r>
              <a:rPr lang="en-US" dirty="0" smtClean="0"/>
              <a:t>Finger in every pie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74628" y="319516"/>
            <a:ext cx="287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charts: 2024q2=100</a:t>
            </a:r>
          </a:p>
          <a:p>
            <a:r>
              <a:rPr lang="en-US" sz="1400" dirty="0" smtClean="0"/>
              <a:t>LFS to 2024q2, Forecast thereafter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620985"/>
              </p:ext>
            </p:extLst>
          </p:nvPr>
        </p:nvGraphicFramePr>
        <p:xfrm>
          <a:off x="5661100" y="4033838"/>
          <a:ext cx="5052256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173022"/>
              </p:ext>
            </p:extLst>
          </p:nvPr>
        </p:nvGraphicFramePr>
        <p:xfrm>
          <a:off x="950105" y="1209676"/>
          <a:ext cx="4792839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11698"/>
              </p:ext>
            </p:extLst>
          </p:nvPr>
        </p:nvGraphicFramePr>
        <p:xfrm>
          <a:off x="5947916" y="1209676"/>
          <a:ext cx="4765440" cy="271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26034"/>
              </p:ext>
            </p:extLst>
          </p:nvPr>
        </p:nvGraphicFramePr>
        <p:xfrm>
          <a:off x="950104" y="4015424"/>
          <a:ext cx="4792839" cy="271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2491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Employment forecasts for Tasmania</a:t>
            </a:r>
          </a:p>
          <a:p>
            <a:pPr lvl="1"/>
            <a:r>
              <a:rPr lang="en-US" dirty="0" smtClean="0"/>
              <a:t>Dashboard</a:t>
            </a:r>
          </a:p>
          <a:p>
            <a:pPr lvl="1"/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Expert input</a:t>
            </a:r>
            <a:endParaRPr lang="en-US" dirty="0" smtClean="0"/>
          </a:p>
          <a:p>
            <a:r>
              <a:rPr lang="en-US" dirty="0" smtClean="0"/>
              <a:t>Macro environment</a:t>
            </a:r>
          </a:p>
          <a:p>
            <a:r>
              <a:rPr lang="en-US" dirty="0" smtClean="0"/>
              <a:t>Supply by educational group</a:t>
            </a:r>
          </a:p>
          <a:p>
            <a:r>
              <a:rPr lang="en-US" dirty="0" smtClean="0"/>
              <a:t>Industry results</a:t>
            </a:r>
          </a:p>
          <a:p>
            <a:r>
              <a:rPr lang="en-US" dirty="0" smtClean="0"/>
              <a:t>Occupation results</a:t>
            </a:r>
          </a:p>
          <a:p>
            <a:r>
              <a:rPr lang="en-US" dirty="0" smtClean="0"/>
              <a:t>Regions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44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 employment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810963"/>
              </p:ext>
            </p:extLst>
          </p:nvPr>
        </p:nvGraphicFramePr>
        <p:xfrm>
          <a:off x="5130798" y="1599746"/>
          <a:ext cx="6707206" cy="3490893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4193934789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2988951140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367612488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2234268046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516138629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39181791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207368477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559793965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186208953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426593689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054364153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133280811"/>
                    </a:ext>
                  </a:extLst>
                </a:gridCol>
                <a:gridCol w="530888">
                  <a:extLst>
                    <a:ext uri="{9D8B030D-6E8A-4147-A177-3AD203B41FA5}">
                      <a16:colId xmlns:a16="http://schemas.microsoft.com/office/drawing/2014/main" val="3773948136"/>
                    </a:ext>
                  </a:extLst>
                </a:gridCol>
              </a:tblGrid>
              <a:tr h="29558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 Ann. Growth rates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 Ann Growth (persons)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Contribution to growth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9371783"/>
                  </a:ext>
                </a:extLst>
              </a:tr>
              <a:tr h="535013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1012990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060690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9550171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0921074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7265468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4345936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0636327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0166424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3428094"/>
                  </a:ext>
                </a:extLst>
              </a:tr>
              <a:tr h="29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0379774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057874"/>
              </p:ext>
            </p:extLst>
          </p:nvPr>
        </p:nvGraphicFramePr>
        <p:xfrm>
          <a:off x="353996" y="2021840"/>
          <a:ext cx="4635500" cy="343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446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989"/>
          </a:xfrm>
        </p:spPr>
        <p:txBody>
          <a:bodyPr/>
          <a:lstStyle/>
          <a:p>
            <a:r>
              <a:rPr lang="en-US" dirty="0" smtClean="0"/>
              <a:t>Education x Occupation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199" y="5297714"/>
            <a:ext cx="4996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Percentage view shows </a:t>
            </a:r>
            <a:r>
              <a:rPr lang="en-US" dirty="0" err="1" smtClean="0"/>
              <a:t>qual</a:t>
            </a:r>
            <a:r>
              <a:rPr lang="en-US" dirty="0" smtClean="0"/>
              <a:t>/shift effect, and occupation/share effect.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Pull towards O4, O7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Largest shift in Postgrad, </a:t>
            </a:r>
            <a:r>
              <a:rPr lang="en-US" dirty="0" err="1" smtClean="0"/>
              <a:t>GradDip</a:t>
            </a:r>
            <a:r>
              <a:rPr lang="en-US" dirty="0" smtClean="0"/>
              <a:t>, Bachelor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C12 excluded (large </a:t>
            </a:r>
            <a:r>
              <a:rPr lang="en-US" dirty="0" err="1" smtClean="0"/>
              <a:t>neg</a:t>
            </a:r>
            <a:r>
              <a:rPr lang="en-US" dirty="0" smtClean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44343" y="5210629"/>
            <a:ext cx="4996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Persons view translates percentages into headcounts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 starting values for Professionals with PG and Bachelor </a:t>
            </a:r>
            <a:r>
              <a:rPr lang="en-US" dirty="0" err="1" smtClean="0"/>
              <a:t>quals</a:t>
            </a:r>
            <a:r>
              <a:rPr lang="en-US" dirty="0" smtClean="0"/>
              <a:t>, and Trades with Cert III-IV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661429"/>
              </p:ext>
            </p:extLst>
          </p:nvPr>
        </p:nvGraphicFramePr>
        <p:xfrm>
          <a:off x="676275" y="1170213"/>
          <a:ext cx="5480685" cy="406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719460"/>
              </p:ext>
            </p:extLst>
          </p:nvPr>
        </p:nvGraphicFramePr>
        <p:xfrm>
          <a:off x="6085839" y="1170214"/>
          <a:ext cx="5739765" cy="4040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1026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Regions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982124"/>
              </p:ext>
            </p:extLst>
          </p:nvPr>
        </p:nvGraphicFramePr>
        <p:xfrm>
          <a:off x="280283" y="1690689"/>
          <a:ext cx="4709160" cy="3588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796234"/>
              </p:ext>
            </p:extLst>
          </p:nvPr>
        </p:nvGraphicFramePr>
        <p:xfrm>
          <a:off x="5212082" y="1690690"/>
          <a:ext cx="6689397" cy="3437903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901134">
                  <a:extLst>
                    <a:ext uri="{9D8B030D-6E8A-4147-A177-3AD203B41FA5}">
                      <a16:colId xmlns:a16="http://schemas.microsoft.com/office/drawing/2014/main" val="1320115640"/>
                    </a:ext>
                  </a:extLst>
                </a:gridCol>
                <a:gridCol w="555349">
                  <a:extLst>
                    <a:ext uri="{9D8B030D-6E8A-4147-A177-3AD203B41FA5}">
                      <a16:colId xmlns:a16="http://schemas.microsoft.com/office/drawing/2014/main" val="884394020"/>
                    </a:ext>
                  </a:extLst>
                </a:gridCol>
                <a:gridCol w="502958">
                  <a:extLst>
                    <a:ext uri="{9D8B030D-6E8A-4147-A177-3AD203B41FA5}">
                      <a16:colId xmlns:a16="http://schemas.microsoft.com/office/drawing/2014/main" val="2439462772"/>
                    </a:ext>
                  </a:extLst>
                </a:gridCol>
                <a:gridCol w="461045">
                  <a:extLst>
                    <a:ext uri="{9D8B030D-6E8A-4147-A177-3AD203B41FA5}">
                      <a16:colId xmlns:a16="http://schemas.microsoft.com/office/drawing/2014/main" val="3392748171"/>
                    </a:ext>
                  </a:extLst>
                </a:gridCol>
                <a:gridCol w="243981">
                  <a:extLst>
                    <a:ext uri="{9D8B030D-6E8A-4147-A177-3AD203B41FA5}">
                      <a16:colId xmlns:a16="http://schemas.microsoft.com/office/drawing/2014/main" val="1901483495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1910822825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491678792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2884794269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2017115037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4202446507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3612673892"/>
                    </a:ext>
                  </a:extLst>
                </a:gridCol>
                <a:gridCol w="574990">
                  <a:extLst>
                    <a:ext uri="{9D8B030D-6E8A-4147-A177-3AD203B41FA5}">
                      <a16:colId xmlns:a16="http://schemas.microsoft.com/office/drawing/2014/main" val="3457158965"/>
                    </a:ext>
                  </a:extLst>
                </a:gridCol>
              </a:tblGrid>
              <a:tr h="46841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 Ann. Growth rates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 Ann Growth (persons)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Contribution to growth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273887"/>
                  </a:ext>
                </a:extLst>
              </a:tr>
              <a:tr h="55445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2022-2024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2022-2024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2024-2027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2027-2029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3917679"/>
                  </a:ext>
                </a:extLst>
              </a:tr>
              <a:tr h="468414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Hobart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49290275"/>
                  </a:ext>
                </a:extLst>
              </a:tr>
              <a:tr h="468414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Launceston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66026971"/>
                  </a:ext>
                </a:extLst>
              </a:tr>
              <a:tr h="468414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East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4987817"/>
                  </a:ext>
                </a:extLst>
              </a:tr>
              <a:tr h="54137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and North West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6914049"/>
                  </a:ext>
                </a:extLst>
              </a:tr>
              <a:tr h="468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06224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7422" y="5446643"/>
            <a:ext cx="10606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AU" dirty="0" smtClean="0"/>
              <a:t>Regional growth rate forecasts are similar, despite large regional discrepancies in the past</a:t>
            </a:r>
          </a:p>
          <a:p>
            <a:pPr marL="285750" indent="-285750">
              <a:buFontTx/>
              <a:buChar char="-"/>
            </a:pPr>
            <a:r>
              <a:rPr lang="en-AU" dirty="0" smtClean="0"/>
              <a:t>Population forecasts indicate South East and West and North West are forecast to grow more quickly than Hobart and Launceston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5832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1236"/>
            <a:ext cx="10515600" cy="4993418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Employment in Tasmania is forecast to grow by almost 15,000 jobs between 2024 and 2029</a:t>
            </a:r>
          </a:p>
          <a:p>
            <a:r>
              <a:rPr lang="en-AU" dirty="0"/>
              <a:t>VUEF aims to add detail to existing views held by policy makers</a:t>
            </a:r>
          </a:p>
          <a:p>
            <a:r>
              <a:rPr lang="en-AU" dirty="0" smtClean="0"/>
              <a:t>The workforce is rapidly becoming more educated</a:t>
            </a:r>
          </a:p>
          <a:p>
            <a:r>
              <a:rPr lang="en-AU" dirty="0" smtClean="0"/>
              <a:t>Health Care and Social Assistance will account for more than 30% of growth</a:t>
            </a:r>
          </a:p>
          <a:p>
            <a:r>
              <a:rPr lang="en-AU" dirty="0" smtClean="0"/>
              <a:t>Professional and Caring occupations will be the fastest-growing</a:t>
            </a:r>
          </a:p>
          <a:p>
            <a:r>
              <a:rPr lang="en-AU" dirty="0" smtClean="0"/>
              <a:t>Growth will be evenly dispersed across the regions</a:t>
            </a:r>
          </a:p>
          <a:p>
            <a:r>
              <a:rPr lang="en-AU" dirty="0" smtClean="0"/>
              <a:t>Potential for improvement – testing and validation workshops</a:t>
            </a:r>
          </a:p>
          <a:p>
            <a:r>
              <a:rPr lang="en-AU" dirty="0" smtClean="0"/>
              <a:t>Explore further: </a:t>
            </a:r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www.skills.tas.gov.au/workforce-insights-and-data/employment_projections_dashboard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4420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engagements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500027"/>
            <a:ext cx="10515600" cy="510625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Jobs </a:t>
            </a:r>
            <a:r>
              <a:rPr lang="en-US" dirty="0" smtClean="0"/>
              <a:t>Queensland Anticipating Future Skills </a:t>
            </a:r>
            <a:r>
              <a:rPr lang="en-US" dirty="0" smtClean="0"/>
              <a:t>V1-5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https://jobsqueensland.qld.gov.au/anticipating-future-skills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Jobs and Skills Australia</a:t>
            </a:r>
            <a:r>
              <a:rPr lang="en-US" dirty="0"/>
              <a:t> </a:t>
            </a:r>
            <a:r>
              <a:rPr lang="en-US" dirty="0" smtClean="0"/>
              <a:t>(formerly National </a:t>
            </a:r>
            <a:r>
              <a:rPr lang="en-US" dirty="0"/>
              <a:t>Skills </a:t>
            </a:r>
            <a:r>
              <a:rPr lang="en-US" dirty="0" smtClean="0"/>
              <a:t>Commission)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www.jobsandskills.gov.au/data/employment-projections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www.nationalskillscommission.gov.au/publications/shape-australias-post-covid-19-workforce</a:t>
            </a:r>
            <a:endParaRPr lang="en-US" dirty="0" smtClean="0"/>
          </a:p>
          <a:p>
            <a:pPr lvl="1"/>
            <a:r>
              <a:rPr lang="en-US" dirty="0" smtClean="0"/>
              <a:t>AI Workforce Study (ongoing)</a:t>
            </a:r>
            <a:endParaRPr lang="en-US" dirty="0" smtClean="0"/>
          </a:p>
          <a:p>
            <a:r>
              <a:rPr lang="en-US" dirty="0" smtClean="0"/>
              <a:t>NSW Government</a:t>
            </a:r>
          </a:p>
          <a:p>
            <a:pPr lvl="1"/>
            <a:r>
              <a:rPr lang="en-US" dirty="0" smtClean="0"/>
              <a:t>VUEF is part of the NSW “Common Planning Assumptions”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www.treasury.nsw.gov.au/sites/default/files/2022-11/20221109-victoria-university-employment-projections-for-nsw-2016-66.pdf</a:t>
            </a:r>
            <a:endParaRPr lang="en-US" dirty="0" smtClean="0"/>
          </a:p>
          <a:p>
            <a:r>
              <a:rPr lang="en-US" dirty="0" smtClean="0"/>
              <a:t>WA Department of Training and Workforce Development</a:t>
            </a:r>
          </a:p>
          <a:p>
            <a:r>
              <a:rPr lang="en-US" dirty="0" smtClean="0"/>
              <a:t>SA Department for Innovation and Skills</a:t>
            </a:r>
          </a:p>
          <a:p>
            <a:r>
              <a:rPr lang="en-US" dirty="0"/>
              <a:t>NT Department of Industry, Tourism and </a:t>
            </a:r>
            <a:r>
              <a:rPr lang="en-US" dirty="0" smtClean="0"/>
              <a:t>Trade</a:t>
            </a:r>
          </a:p>
          <a:p>
            <a:r>
              <a:rPr lang="en-US" dirty="0" smtClean="0"/>
              <a:t>Victoria University “Skills and Jobs for Melbourne’s West”</a:t>
            </a:r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www.vu.edu.au/vu-rise-recover-innovate-sustain-evolve/jobs-skills-hub/skills-jobs-for-melbournes-west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VUEF (Tasmania 2024)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333"/>
            <a:ext cx="10515600" cy="4850581"/>
          </a:xfrm>
        </p:spPr>
        <p:txBody>
          <a:bodyPr>
            <a:normAutofit/>
          </a:bodyPr>
          <a:lstStyle/>
          <a:p>
            <a:r>
              <a:rPr lang="en-US" dirty="0" smtClean="0"/>
              <a:t>Seven data </a:t>
            </a:r>
            <a:r>
              <a:rPr lang="en-US" dirty="0" smtClean="0"/>
              <a:t>cubes, </a:t>
            </a:r>
            <a:r>
              <a:rPr lang="en-US" dirty="0" smtClean="0"/>
              <a:t>forecast quarterly to </a:t>
            </a:r>
            <a:r>
              <a:rPr lang="en-US" dirty="0" smtClean="0"/>
              <a:t>2029q2</a:t>
            </a:r>
            <a:endParaRPr lang="en-US" dirty="0" smtClean="0"/>
          </a:p>
          <a:p>
            <a:pPr lvl="1"/>
            <a:r>
              <a:rPr lang="en-US" dirty="0" smtClean="0"/>
              <a:t>Industry </a:t>
            </a:r>
            <a:r>
              <a:rPr lang="en-US" dirty="0"/>
              <a:t>x occupation x region</a:t>
            </a:r>
          </a:p>
          <a:p>
            <a:pPr lvl="1"/>
            <a:r>
              <a:rPr lang="en-US" dirty="0"/>
              <a:t>Occupation x qualification field x region</a:t>
            </a:r>
          </a:p>
          <a:p>
            <a:pPr lvl="1"/>
            <a:r>
              <a:rPr lang="en-US" dirty="0"/>
              <a:t>Occupation x qualification level x region</a:t>
            </a:r>
          </a:p>
          <a:p>
            <a:pPr lvl="1"/>
            <a:r>
              <a:rPr lang="en-US" dirty="0"/>
              <a:t>Qualification field x qualification level x region</a:t>
            </a:r>
          </a:p>
          <a:p>
            <a:pPr lvl="1"/>
            <a:r>
              <a:rPr lang="en-US" dirty="0"/>
              <a:t>Occupation x hours worked</a:t>
            </a:r>
          </a:p>
          <a:p>
            <a:pPr lvl="1"/>
            <a:r>
              <a:rPr lang="en-US" dirty="0"/>
              <a:t>Occupation x age x sex</a:t>
            </a:r>
          </a:p>
          <a:p>
            <a:pPr lvl="1"/>
            <a:r>
              <a:rPr lang="en-US" dirty="0"/>
              <a:t>Hours worked x age x </a:t>
            </a:r>
            <a:r>
              <a:rPr lang="en-US" dirty="0" smtClean="0"/>
              <a:t>sex</a:t>
            </a:r>
          </a:p>
          <a:p>
            <a:r>
              <a:rPr lang="en-US" dirty="0" err="1" smtClean="0"/>
              <a:t>PowerBI</a:t>
            </a:r>
            <a:r>
              <a:rPr lang="en-US" dirty="0" smtClean="0"/>
              <a:t> dashboard</a:t>
            </a:r>
          </a:p>
          <a:p>
            <a:pPr lvl="1"/>
            <a:r>
              <a:rPr lang="en-US" dirty="0"/>
              <a:t>https://www.skills.tas.gov.au/workforce-insights-and-data/employment_projections_dashboard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20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177" y="92567"/>
            <a:ext cx="10515600" cy="851425"/>
          </a:xfrm>
        </p:spPr>
        <p:txBody>
          <a:bodyPr/>
          <a:lstStyle/>
          <a:p>
            <a:r>
              <a:rPr lang="en-AU" dirty="0" smtClean="0"/>
              <a:t>The dashboard – please check it out!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3830" y="1125910"/>
            <a:ext cx="7894970" cy="4351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33830" y="58410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/>
              <a:t>https://www.skills.tas.gov.au/workforce-insights-and-data/employment_projections_dashboard</a:t>
            </a:r>
          </a:p>
        </p:txBody>
      </p:sp>
    </p:spTree>
    <p:extLst>
      <p:ext uri="{BB962C8B-B14F-4D97-AF65-F5344CB8AC3E}">
        <p14:creationId xmlns:p14="http://schemas.microsoft.com/office/powerpoint/2010/main" val="214759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04218" y="1188871"/>
          <a:ext cx="11728446" cy="46453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22497">
                  <a:extLst>
                    <a:ext uri="{9D8B030D-6E8A-4147-A177-3AD203B41FA5}">
                      <a16:colId xmlns:a16="http://schemas.microsoft.com/office/drawing/2014/main" val="108330346"/>
                    </a:ext>
                  </a:extLst>
                </a:gridCol>
                <a:gridCol w="1729774">
                  <a:extLst>
                    <a:ext uri="{9D8B030D-6E8A-4147-A177-3AD203B41FA5}">
                      <a16:colId xmlns:a16="http://schemas.microsoft.com/office/drawing/2014/main" val="1077302846"/>
                    </a:ext>
                  </a:extLst>
                </a:gridCol>
                <a:gridCol w="1575235">
                  <a:extLst>
                    <a:ext uri="{9D8B030D-6E8A-4147-A177-3AD203B41FA5}">
                      <a16:colId xmlns:a16="http://schemas.microsoft.com/office/drawing/2014/main" val="1130070256"/>
                    </a:ext>
                  </a:extLst>
                </a:gridCol>
                <a:gridCol w="1575235">
                  <a:extLst>
                    <a:ext uri="{9D8B030D-6E8A-4147-A177-3AD203B41FA5}">
                      <a16:colId xmlns:a16="http://schemas.microsoft.com/office/drawing/2014/main" val="2296383000"/>
                    </a:ext>
                  </a:extLst>
                </a:gridCol>
                <a:gridCol w="1575235">
                  <a:extLst>
                    <a:ext uri="{9D8B030D-6E8A-4147-A177-3AD203B41FA5}">
                      <a16:colId xmlns:a16="http://schemas.microsoft.com/office/drawing/2014/main" val="1686179451"/>
                    </a:ext>
                  </a:extLst>
                </a:gridCol>
                <a:gridCol w="1575235">
                  <a:extLst>
                    <a:ext uri="{9D8B030D-6E8A-4147-A177-3AD203B41FA5}">
                      <a16:colId xmlns:a16="http://schemas.microsoft.com/office/drawing/2014/main" val="2015929405"/>
                    </a:ext>
                  </a:extLst>
                </a:gridCol>
                <a:gridCol w="1575235">
                  <a:extLst>
                    <a:ext uri="{9D8B030D-6E8A-4147-A177-3AD203B41FA5}">
                      <a16:colId xmlns:a16="http://schemas.microsoft.com/office/drawing/2014/main" val="857197814"/>
                    </a:ext>
                  </a:extLst>
                </a:gridCol>
              </a:tblGrid>
              <a:tr h="8436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2400" dirty="0" smtClean="0">
                          <a:effectLst/>
                        </a:rPr>
                        <a:t>I-O</a:t>
                      </a:r>
                      <a:r>
                        <a:rPr lang="en-AU" sz="2400" baseline="0" dirty="0" smtClean="0">
                          <a:effectLst/>
                        </a:rPr>
                        <a:t> expenditure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Industry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Investors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Households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Exports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Government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Total Sales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11129"/>
                  </a:ext>
                </a:extLst>
              </a:tr>
              <a:tr h="494785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Domestic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2400" dirty="0" smtClean="0">
                          <a:effectLst/>
                          <a:latin typeface="Times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AU" sz="2400" baseline="0" dirty="0" smtClean="0">
                          <a:effectLst/>
                          <a:latin typeface="Times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sales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769577"/>
                  </a:ext>
                </a:extLst>
              </a:tr>
              <a:tr h="494785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Imported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463147"/>
                  </a:ext>
                </a:extLst>
              </a:tr>
              <a:tr h="494785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Indirect taxes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06763"/>
                  </a:ext>
                </a:extLst>
              </a:tr>
              <a:tr h="282734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Labour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794780"/>
                  </a:ext>
                </a:extLst>
              </a:tr>
              <a:tr h="282734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Capital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328305"/>
                  </a:ext>
                </a:extLst>
              </a:tr>
              <a:tr h="282734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Land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159859"/>
                  </a:ext>
                </a:extLst>
              </a:tr>
              <a:tr h="282734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Production taxes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720481"/>
                  </a:ext>
                </a:extLst>
              </a:tr>
              <a:tr h="488489"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Total expenditure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2400" dirty="0" smtClean="0">
                          <a:effectLst/>
                          <a:latin typeface="Times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AU" sz="2400" baseline="0" dirty="0" smtClean="0">
                          <a:effectLst/>
                          <a:latin typeface="Times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costs</a:t>
                      </a: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113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855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58173" y="819539"/>
            <a:ext cx="4669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Economic Agents…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29563" y="2222873"/>
            <a:ext cx="131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Goods and services…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29562" y="3960717"/>
            <a:ext cx="131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Factors of production</a:t>
            </a:r>
            <a:endParaRPr lang="en-US" i="1" dirty="0"/>
          </a:p>
        </p:txBody>
      </p:sp>
      <p:sp>
        <p:nvSpPr>
          <p:cNvPr id="8" name="Left-Right Arrow 7"/>
          <p:cNvSpPr/>
          <p:nvPr/>
        </p:nvSpPr>
        <p:spPr>
          <a:xfrm>
            <a:off x="2964826" y="2033315"/>
            <a:ext cx="6853562" cy="4239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Sales structure</a:t>
            </a:r>
            <a:endParaRPr lang="en-US" b="1" i="1" dirty="0"/>
          </a:p>
        </p:txBody>
      </p:sp>
      <p:sp>
        <p:nvSpPr>
          <p:cNvPr id="9" name="Left-Right Arrow 8"/>
          <p:cNvSpPr/>
          <p:nvPr/>
        </p:nvSpPr>
        <p:spPr>
          <a:xfrm rot="16200000">
            <a:off x="1122183" y="3493126"/>
            <a:ext cx="2919624" cy="423947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Cost structure</a:t>
            </a:r>
            <a:endParaRPr lang="en-US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299885" y="3445795"/>
            <a:ext cx="1773861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Many Occupations</a:t>
            </a:r>
            <a:endParaRPr lang="en-US" dirty="0"/>
          </a:p>
        </p:txBody>
      </p:sp>
      <p:sp>
        <p:nvSpPr>
          <p:cNvPr id="11" name="Left-Right Arrow 10"/>
          <p:cNvSpPr/>
          <p:nvPr/>
        </p:nvSpPr>
        <p:spPr>
          <a:xfrm rot="19778485">
            <a:off x="1624420" y="1978930"/>
            <a:ext cx="1213757" cy="15435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27451" y="2546039"/>
            <a:ext cx="144898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Competitive imports</a:t>
            </a:r>
            <a:endParaRPr lang="en-US" sz="1200" dirty="0"/>
          </a:p>
        </p:txBody>
      </p:sp>
      <p:sp>
        <p:nvSpPr>
          <p:cNvPr id="13" name="Left Arrow 12"/>
          <p:cNvSpPr/>
          <p:nvPr/>
        </p:nvSpPr>
        <p:spPr>
          <a:xfrm>
            <a:off x="4207700" y="4019732"/>
            <a:ext cx="2886635" cy="372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Created by investment</a:t>
            </a:r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>
            <a:off x="4207699" y="4490666"/>
            <a:ext cx="2886635" cy="372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Fixed supply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99741" y="101276"/>
            <a:ext cx="10515600" cy="756457"/>
          </a:xfrm>
        </p:spPr>
        <p:txBody>
          <a:bodyPr/>
          <a:lstStyle/>
          <a:p>
            <a:r>
              <a:rPr lang="en-US" dirty="0" smtClean="0"/>
              <a:t>Snapshot of the economy: Input output table</a:t>
            </a:r>
            <a:endParaRPr lang="en-US" dirty="0"/>
          </a:p>
        </p:txBody>
      </p:sp>
      <p:sp>
        <p:nvSpPr>
          <p:cNvPr id="16" name="Left-Up Arrow 15"/>
          <p:cNvSpPr/>
          <p:nvPr/>
        </p:nvSpPr>
        <p:spPr>
          <a:xfrm>
            <a:off x="3960517" y="2500570"/>
            <a:ext cx="7881189" cy="3275861"/>
          </a:xfrm>
          <a:prstGeom prst="leftUpArrow">
            <a:avLst>
              <a:gd name="adj1" fmla="val 6030"/>
              <a:gd name="adj2" fmla="val 5488"/>
              <a:gd name="adj3" fmla="val 819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4207698" y="3548798"/>
            <a:ext cx="5514428" cy="37286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Demographic and qualification limits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18644" y="1293888"/>
            <a:ext cx="1136341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Many Industries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350328" y="5408683"/>
            <a:ext cx="5791200" cy="3677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National accounts aggregates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4218" y="5899913"/>
            <a:ext cx="11728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Our job: Update every </a:t>
            </a:r>
            <a:r>
              <a:rPr lang="en-US" b="1" i="1" dirty="0" smtClean="0"/>
              <a:t>price</a:t>
            </a:r>
            <a:r>
              <a:rPr lang="en-US" dirty="0" smtClean="0"/>
              <a:t> and </a:t>
            </a:r>
            <a:r>
              <a:rPr lang="en-US" b="1" i="1" dirty="0" smtClean="0"/>
              <a:t>quantity</a:t>
            </a:r>
            <a:r>
              <a:rPr lang="en-US" dirty="0" smtClean="0"/>
              <a:t> in this table for every time period in the forecast, staying true to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Forecast national accounts aggregates (RBA)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Demographic projections, technological change, taste changes, industry expert forecast</a:t>
            </a:r>
          </a:p>
        </p:txBody>
      </p:sp>
    </p:spTree>
    <p:extLst>
      <p:ext uri="{BB962C8B-B14F-4D97-AF65-F5344CB8AC3E}">
        <p14:creationId xmlns:p14="http://schemas.microsoft.com/office/powerpoint/2010/main" val="276076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809" y="100115"/>
            <a:ext cx="4317558" cy="811668"/>
          </a:xfrm>
        </p:spPr>
        <p:txBody>
          <a:bodyPr/>
          <a:lstStyle/>
          <a:p>
            <a:r>
              <a:rPr lang="en-AU" dirty="0" smtClean="0"/>
              <a:t>Expert inputs</a:t>
            </a:r>
            <a:endParaRPr lang="en-A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22698"/>
              </p:ext>
            </p:extLst>
          </p:nvPr>
        </p:nvGraphicFramePr>
        <p:xfrm>
          <a:off x="357809" y="5160396"/>
          <a:ext cx="11449878" cy="122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50">
                  <a:extLst>
                    <a:ext uri="{9D8B030D-6E8A-4147-A177-3AD203B41FA5}">
                      <a16:colId xmlns:a16="http://schemas.microsoft.com/office/drawing/2014/main" val="324774515"/>
                    </a:ext>
                  </a:extLst>
                </a:gridCol>
                <a:gridCol w="2552369">
                  <a:extLst>
                    <a:ext uri="{9D8B030D-6E8A-4147-A177-3AD203B41FA5}">
                      <a16:colId xmlns:a16="http://schemas.microsoft.com/office/drawing/2014/main" val="2578480110"/>
                    </a:ext>
                  </a:extLst>
                </a:gridCol>
                <a:gridCol w="2488759">
                  <a:extLst>
                    <a:ext uri="{9D8B030D-6E8A-4147-A177-3AD203B41FA5}">
                      <a16:colId xmlns:a16="http://schemas.microsoft.com/office/drawing/2014/main" val="948301136"/>
                    </a:ext>
                  </a:extLst>
                </a:gridCol>
              </a:tblGrid>
              <a:tr h="275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Tasmania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2024q2-2027q2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2027q3-2033q2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483811"/>
                  </a:ext>
                </a:extLst>
              </a:tr>
              <a:tr h="550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Employment, Dwelling Investment, Household Consumption, Government </a:t>
                      </a:r>
                      <a:r>
                        <a:rPr lang="en-US" sz="1400" dirty="0">
                          <a:effectLst/>
                        </a:rPr>
                        <a:t>Consumption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Tasmanian Treasury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VUEF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264839"/>
                  </a:ext>
                </a:extLst>
              </a:tr>
              <a:tr h="398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Tasmanian Regional (SA4) population and total population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2024 Tasmanian Government medium series </a:t>
                      </a:r>
                      <a:r>
                        <a:rPr lang="en-US" sz="1400" u="sng" dirty="0">
                          <a:effectLst/>
                          <a:hlinkClick r:id="rId2"/>
                        </a:rPr>
                        <a:t>projections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2171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67226"/>
              </p:ext>
            </p:extLst>
          </p:nvPr>
        </p:nvGraphicFramePr>
        <p:xfrm>
          <a:off x="357809" y="1032406"/>
          <a:ext cx="11449879" cy="402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532">
                  <a:extLst>
                    <a:ext uri="{9D8B030D-6E8A-4147-A177-3AD203B41FA5}">
                      <a16:colId xmlns:a16="http://schemas.microsoft.com/office/drawing/2014/main" val="4165011455"/>
                    </a:ext>
                  </a:extLst>
                </a:gridCol>
                <a:gridCol w="2243769">
                  <a:extLst>
                    <a:ext uri="{9D8B030D-6E8A-4147-A177-3AD203B41FA5}">
                      <a16:colId xmlns:a16="http://schemas.microsoft.com/office/drawing/2014/main" val="281248853"/>
                    </a:ext>
                  </a:extLst>
                </a:gridCol>
                <a:gridCol w="3501578">
                  <a:extLst>
                    <a:ext uri="{9D8B030D-6E8A-4147-A177-3AD203B41FA5}">
                      <a16:colId xmlns:a16="http://schemas.microsoft.com/office/drawing/2014/main" val="1127201223"/>
                    </a:ext>
                  </a:extLst>
                </a:gridCol>
              </a:tblGrid>
              <a:tr h="375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MACROECONOMIC ENVIRONMENT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2023q4-2026q2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2026q3-2029q2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3402768964"/>
                  </a:ext>
                </a:extLst>
              </a:tr>
              <a:tr h="563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Main macro aggregates (national</a:t>
                      </a:r>
                      <a:r>
                        <a:rPr lang="en-US" sz="1400" dirty="0" smtClean="0">
                          <a:effectLst/>
                        </a:rPr>
                        <a:t>): GDP</a:t>
                      </a:r>
                      <a:r>
                        <a:rPr lang="en-US" sz="1400" dirty="0">
                          <a:effectLst/>
                        </a:rPr>
                        <a:t>, household consumption, exports, imports, dwelling investment, terms of trade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RBA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VUEF model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1156129170"/>
                  </a:ext>
                </a:extLst>
              </a:tr>
              <a:tr h="603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Structural settings: productivity, terms of trade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Contribution of total factor contribution to growth = 0.4 pp p/a, terms of trade no change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2200486017"/>
                  </a:ext>
                </a:extLst>
              </a:tr>
              <a:tr h="427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Main demographic aggregates: population, working age population, aged population, aggregate employment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RBA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Commonwealth IGR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35981330"/>
                  </a:ext>
                </a:extLst>
              </a:tr>
              <a:tr h="85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Industry specific aggregates: </a:t>
                      </a:r>
                      <a:endParaRPr lang="en-A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Mining volumes and prices</a:t>
                      </a:r>
                      <a:endParaRPr lang="en-A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Tourism, Education exports</a:t>
                      </a:r>
                      <a:endParaRPr lang="en-A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NDIS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BREE</a:t>
                      </a:r>
                      <a:endParaRPr lang="en-AU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TRA</a:t>
                      </a:r>
                      <a:endParaRPr lang="en-AU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NDIA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BREE</a:t>
                      </a:r>
                      <a:endParaRPr lang="en-A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TRA (to 2027)</a:t>
                      </a:r>
                      <a:endParaRPr lang="en-A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NDIA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4265579845"/>
                  </a:ext>
                </a:extLst>
              </a:tr>
              <a:tr h="630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Taste and tech change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VUEF model – informed by historical trends to 2028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Neutral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2221988224"/>
                  </a:ext>
                </a:extLst>
              </a:tr>
              <a:tr h="483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Population by educational cohort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Educational cohort module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Educational cohort module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5" marR="56695" marT="0" marB="0"/>
                </a:tc>
                <a:extLst>
                  <a:ext uri="{0D108BD9-81ED-4DB2-BD59-A6C34878D82A}">
                    <a16:rowId xmlns:a16="http://schemas.microsoft.com/office/drawing/2014/main" val="1838103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1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Total employment, Tasmania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864210"/>
              </p:ext>
            </p:extLst>
          </p:nvPr>
        </p:nvGraphicFramePr>
        <p:xfrm>
          <a:off x="838200" y="1174282"/>
          <a:ext cx="10515600" cy="541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47005" y="3999506"/>
            <a:ext cx="3132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Growth of almost 15,000 jobs between 2024 and 2029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2086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3933"/>
            <a:ext cx="10515600" cy="1325563"/>
          </a:xfrm>
        </p:spPr>
        <p:txBody>
          <a:bodyPr/>
          <a:lstStyle/>
          <a:p>
            <a:r>
              <a:rPr lang="en-US" dirty="0" smtClean="0"/>
              <a:t>Employment in Tasmania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323655"/>
              </p:ext>
            </p:extLst>
          </p:nvPr>
        </p:nvGraphicFramePr>
        <p:xfrm>
          <a:off x="838200" y="1328286"/>
          <a:ext cx="10515600" cy="528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04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409922"/>
              </p:ext>
            </p:extLst>
          </p:nvPr>
        </p:nvGraphicFramePr>
        <p:xfrm>
          <a:off x="226502" y="1026454"/>
          <a:ext cx="4975337" cy="390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686"/>
            <a:ext cx="10515600" cy="770391"/>
          </a:xfrm>
        </p:spPr>
        <p:txBody>
          <a:bodyPr/>
          <a:lstStyle/>
          <a:p>
            <a:r>
              <a:rPr lang="en-US" dirty="0" smtClean="0"/>
              <a:t>Macro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96101"/>
            <a:ext cx="10515600" cy="160383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Source: ABS to 2024q1, RBA 2024q2 to 2026q2, VUEF from 2026q3</a:t>
            </a:r>
          </a:p>
          <a:p>
            <a:r>
              <a:rPr lang="en-US" dirty="0" smtClean="0"/>
              <a:t>Post-2024 structural change or correction from pre-2024, including return to productivity growth</a:t>
            </a:r>
          </a:p>
          <a:p>
            <a:r>
              <a:rPr lang="en-US" dirty="0" smtClean="0"/>
              <a:t>Slow-down in G – connection to </a:t>
            </a:r>
            <a:r>
              <a:rPr lang="en-US" dirty="0" err="1" smtClean="0"/>
              <a:t>Div</a:t>
            </a:r>
            <a:r>
              <a:rPr lang="en-US" dirty="0" smtClean="0"/>
              <a:t> O, P, Q</a:t>
            </a:r>
          </a:p>
          <a:p>
            <a:r>
              <a:rPr lang="en-US" dirty="0" smtClean="0"/>
              <a:t>Strong growth in imports, patchy on exports – connection to manufacturing, mining, agriculture</a:t>
            </a:r>
          </a:p>
          <a:p>
            <a:r>
              <a:rPr lang="en-US" dirty="0" smtClean="0"/>
              <a:t>Dwelling Investment weak and may not account for new homebuilder </a:t>
            </a:r>
            <a:r>
              <a:rPr lang="en-US" dirty="0" smtClean="0"/>
              <a:t>scheme </a:t>
            </a:r>
            <a:r>
              <a:rPr lang="en-US" dirty="0" smtClean="0"/>
              <a:t>– connection to residential construction</a:t>
            </a:r>
          </a:p>
          <a:p>
            <a:r>
              <a:rPr lang="en-US" dirty="0" smtClean="0"/>
              <a:t>Consumption and (non-dwelling) investment track fairly close to GDP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705429" y="3265714"/>
            <a:ext cx="1008742" cy="580572"/>
          </a:xfrm>
          <a:prstGeom prst="wedgeRectCallout">
            <a:avLst>
              <a:gd name="adj1" fmla="val -38713"/>
              <a:gd name="adj2" fmla="val -1149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Productivity decline</a:t>
            </a:r>
            <a:endParaRPr lang="en-US" sz="1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273323"/>
              </p:ext>
            </p:extLst>
          </p:nvPr>
        </p:nvGraphicFramePr>
        <p:xfrm>
          <a:off x="5188017" y="259883"/>
          <a:ext cx="6718434" cy="4735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062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1428</Words>
  <Application>Microsoft Office PowerPoint</Application>
  <PresentationFormat>Widescreen</PresentationFormat>
  <Paragraphs>595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</vt:lpstr>
      <vt:lpstr>Times New Roman</vt:lpstr>
      <vt:lpstr>Office Theme</vt:lpstr>
      <vt:lpstr>Victoria University Employment Forecasting (VUEF) results for Skills Tasmania</vt:lpstr>
      <vt:lpstr>Overview</vt:lpstr>
      <vt:lpstr>What is VUEF (Tasmania 2024)</vt:lpstr>
      <vt:lpstr>The dashboard – please check it out!</vt:lpstr>
      <vt:lpstr>Snapshot of the economy: Input output table</vt:lpstr>
      <vt:lpstr>Expert inputs</vt:lpstr>
      <vt:lpstr>Total employment, Tasmania</vt:lpstr>
      <vt:lpstr>Employment in Tasmania</vt:lpstr>
      <vt:lpstr>Macro environment</vt:lpstr>
      <vt:lpstr>Educational attainment</vt:lpstr>
      <vt:lpstr>New Qualifications</vt:lpstr>
      <vt:lpstr>Qualification projections</vt:lpstr>
      <vt:lpstr>Employment by qualification: share of total</vt:lpstr>
      <vt:lpstr>Industry employment</vt:lpstr>
      <vt:lpstr>Population-serving</vt:lpstr>
      <vt:lpstr>The shopping mall</vt:lpstr>
      <vt:lpstr>The office</vt:lpstr>
      <vt:lpstr>Trade and investment</vt:lpstr>
      <vt:lpstr>Finger in every pie</vt:lpstr>
      <vt:lpstr>Occupation employment</vt:lpstr>
      <vt:lpstr>Education x Occupation</vt:lpstr>
      <vt:lpstr>Regions</vt:lpstr>
      <vt:lpstr>Conclusions</vt:lpstr>
      <vt:lpstr>Recent engagements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Dixon</dc:creator>
  <cp:lastModifiedBy>Janine Dixon</cp:lastModifiedBy>
  <cp:revision>61</cp:revision>
  <dcterms:created xsi:type="dcterms:W3CDTF">2024-06-16T04:47:34Z</dcterms:created>
  <dcterms:modified xsi:type="dcterms:W3CDTF">2025-03-26T12:52:13Z</dcterms:modified>
</cp:coreProperties>
</file>